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34"/>
  </p:notesMasterIdLst>
  <p:handoutMasterIdLst>
    <p:handoutMasterId r:id="rId35"/>
  </p:handoutMasterIdLst>
  <p:sldIdLst>
    <p:sldId id="260" r:id="rId3"/>
    <p:sldId id="261" r:id="rId4"/>
    <p:sldId id="262" r:id="rId5"/>
    <p:sldId id="266" r:id="rId6"/>
    <p:sldId id="268" r:id="rId7"/>
    <p:sldId id="267" r:id="rId8"/>
    <p:sldId id="269" r:id="rId9"/>
    <p:sldId id="270" r:id="rId10"/>
    <p:sldId id="271" r:id="rId11"/>
    <p:sldId id="272" r:id="rId12"/>
    <p:sldId id="273" r:id="rId13"/>
    <p:sldId id="275" r:id="rId14"/>
    <p:sldId id="289" r:id="rId15"/>
    <p:sldId id="277" r:id="rId16"/>
    <p:sldId id="278" r:id="rId17"/>
    <p:sldId id="290" r:id="rId18"/>
    <p:sldId id="291" r:id="rId19"/>
    <p:sldId id="292" r:id="rId20"/>
    <p:sldId id="293" r:id="rId21"/>
    <p:sldId id="294" r:id="rId22"/>
    <p:sldId id="296" r:id="rId23"/>
    <p:sldId id="298" r:id="rId24"/>
    <p:sldId id="300" r:id="rId25"/>
    <p:sldId id="307" r:id="rId26"/>
    <p:sldId id="308" r:id="rId27"/>
    <p:sldId id="301" r:id="rId28"/>
    <p:sldId id="302" r:id="rId29"/>
    <p:sldId id="303" r:id="rId30"/>
    <p:sldId id="304" r:id="rId31"/>
    <p:sldId id="305" r:id="rId32"/>
    <p:sldId id="306" r:id="rId33"/>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rian Hosu" initials="C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776"/>
    <a:srgbClr val="0B318C"/>
    <a:srgbClr val="3082B4"/>
    <a:srgbClr val="5B0226"/>
    <a:srgbClr val="800000"/>
    <a:srgbClr val="FF6E1D"/>
    <a:srgbClr val="1F497D"/>
    <a:srgbClr val="F79646"/>
    <a:srgbClr val="4F81BD"/>
    <a:srgbClr val="80BE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75793" autoAdjust="0"/>
  </p:normalViewPr>
  <p:slideViewPr>
    <p:cSldViewPr>
      <p:cViewPr varScale="1">
        <p:scale>
          <a:sx n="114" d="100"/>
          <a:sy n="114" d="100"/>
        </p:scale>
        <p:origin x="636" y="108"/>
      </p:cViewPr>
      <p:guideLst>
        <p:guide orient="horz" pos="1620"/>
        <p:guide pos="2880"/>
      </p:guideLst>
    </p:cSldViewPr>
  </p:slideViewPr>
  <p:outlineViewPr>
    <p:cViewPr>
      <p:scale>
        <a:sx n="33" d="100"/>
        <a:sy n="33" d="100"/>
      </p:scale>
      <p:origin x="0" y="-5587"/>
    </p:cViewPr>
  </p:outlineViewPr>
  <p:notesTextViewPr>
    <p:cViewPr>
      <p:scale>
        <a:sx n="3" d="2"/>
        <a:sy n="3" d="2"/>
      </p:scale>
      <p:origin x="0" y="0"/>
    </p:cViewPr>
  </p:notesTextViewPr>
  <p:sorterViewPr>
    <p:cViewPr varScale="1">
      <p:scale>
        <a:sx n="1" d="1"/>
        <a:sy n="1" d="1"/>
      </p:scale>
      <p:origin x="0" y="-4114"/>
    </p:cViewPr>
  </p:sorterViewPr>
  <p:notesViewPr>
    <p:cSldViewPr>
      <p:cViewPr varScale="1">
        <p:scale>
          <a:sx n="62" d="100"/>
          <a:sy n="62" d="100"/>
        </p:scale>
        <p:origin x="2064"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A69DF3-CA10-437B-AFFD-E17637EB7F0F}" type="datetimeFigureOut">
              <a:rPr lang="en-US" smtClean="0"/>
              <a:t>5/18/2021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4CA744-1627-4B77-A28B-27340F87E76C}" type="slidenum">
              <a:rPr lang="en-US" smtClean="0"/>
              <a:t>‹#›</a:t>
            </a:fld>
            <a:endParaRPr lang="en-US" dirty="0"/>
          </a:p>
        </p:txBody>
      </p:sp>
    </p:spTree>
    <p:extLst>
      <p:ext uri="{BB962C8B-B14F-4D97-AF65-F5344CB8AC3E}">
        <p14:creationId xmlns:p14="http://schemas.microsoft.com/office/powerpoint/2010/main" val="44519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FE4D92-98A6-4BEA-8EF0-9A862FA51869}" type="datetimeFigureOut">
              <a:rPr lang="en-US" smtClean="0"/>
              <a:pPr/>
              <a:t>5/18/2021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C6DD39-8412-4293-8FCF-ABBFF6426C92}" type="slidenum">
              <a:rPr lang="en-US" smtClean="0"/>
              <a:pPr/>
              <a:t>‹#›</a:t>
            </a:fld>
            <a:endParaRPr lang="en-US" dirty="0"/>
          </a:p>
        </p:txBody>
      </p:sp>
    </p:spTree>
    <p:extLst>
      <p:ext uri="{BB962C8B-B14F-4D97-AF65-F5344CB8AC3E}">
        <p14:creationId xmlns:p14="http://schemas.microsoft.com/office/powerpoint/2010/main" val="221944950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6DD39-8412-4293-8FCF-ABBFF6426C92}" type="slidenum">
              <a:rPr lang="en-US" smtClean="0"/>
              <a:pPr/>
              <a:t>1</a:t>
            </a:fld>
            <a:endParaRPr lang="en-US" dirty="0"/>
          </a:p>
        </p:txBody>
      </p:sp>
    </p:spTree>
    <p:extLst>
      <p:ext uri="{BB962C8B-B14F-4D97-AF65-F5344CB8AC3E}">
        <p14:creationId xmlns:p14="http://schemas.microsoft.com/office/powerpoint/2010/main" val="2836414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C6DD39-8412-4293-8FCF-ABBFF6426C92}" type="slidenum">
              <a:rPr lang="en-US" smtClean="0"/>
              <a:pPr/>
              <a:t>12</a:t>
            </a:fld>
            <a:endParaRPr lang="en-US" dirty="0"/>
          </a:p>
        </p:txBody>
      </p:sp>
    </p:spTree>
    <p:extLst>
      <p:ext uri="{BB962C8B-B14F-4D97-AF65-F5344CB8AC3E}">
        <p14:creationId xmlns:p14="http://schemas.microsoft.com/office/powerpoint/2010/main" val="2975126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n-US" b="1" dirty="0"/>
          </a:p>
        </p:txBody>
      </p:sp>
      <p:sp>
        <p:nvSpPr>
          <p:cNvPr id="4" name="Slide Number Placeholder 3"/>
          <p:cNvSpPr>
            <a:spLocks noGrp="1"/>
          </p:cNvSpPr>
          <p:nvPr>
            <p:ph type="sldNum" sz="quarter" idx="5"/>
          </p:nvPr>
        </p:nvSpPr>
        <p:spPr/>
        <p:txBody>
          <a:bodyPr/>
          <a:lstStyle/>
          <a:p>
            <a:fld id="{45C6DD39-8412-4293-8FCF-ABBFF6426C92}" type="slidenum">
              <a:rPr lang="en-US" smtClean="0"/>
              <a:pPr/>
              <a:t>17</a:t>
            </a:fld>
            <a:endParaRPr lang="en-US" dirty="0"/>
          </a:p>
        </p:txBody>
      </p:sp>
    </p:spTree>
    <p:extLst>
      <p:ext uri="{BB962C8B-B14F-4D97-AF65-F5344CB8AC3E}">
        <p14:creationId xmlns:p14="http://schemas.microsoft.com/office/powerpoint/2010/main" val="1108362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b="0" dirty="0"/>
              <a:t>For the first point it will be good to identify the reasons why the selection was made: Important Generation points, Interconnection Lines, Important Loads, to monitor Weak Links in the system etc.</a:t>
            </a:r>
          </a:p>
        </p:txBody>
      </p:sp>
      <p:sp>
        <p:nvSpPr>
          <p:cNvPr id="4" name="Slide Number Placeholder 3"/>
          <p:cNvSpPr>
            <a:spLocks noGrp="1"/>
          </p:cNvSpPr>
          <p:nvPr>
            <p:ph type="sldNum" sz="quarter" idx="5"/>
          </p:nvPr>
        </p:nvSpPr>
        <p:spPr/>
        <p:txBody>
          <a:bodyPr/>
          <a:lstStyle/>
          <a:p>
            <a:fld id="{45C6DD39-8412-4293-8FCF-ABBFF6426C92}" type="slidenum">
              <a:rPr lang="en-US" smtClean="0"/>
              <a:pPr/>
              <a:t>18</a:t>
            </a:fld>
            <a:endParaRPr lang="en-US" dirty="0"/>
          </a:p>
        </p:txBody>
      </p:sp>
    </p:spTree>
    <p:extLst>
      <p:ext uri="{BB962C8B-B14F-4D97-AF65-F5344CB8AC3E}">
        <p14:creationId xmlns:p14="http://schemas.microsoft.com/office/powerpoint/2010/main" val="2322490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n-US" b="1" dirty="0"/>
          </a:p>
        </p:txBody>
      </p:sp>
      <p:sp>
        <p:nvSpPr>
          <p:cNvPr id="4" name="Slide Number Placeholder 3"/>
          <p:cNvSpPr>
            <a:spLocks noGrp="1"/>
          </p:cNvSpPr>
          <p:nvPr>
            <p:ph type="sldNum" sz="quarter" idx="5"/>
          </p:nvPr>
        </p:nvSpPr>
        <p:spPr/>
        <p:txBody>
          <a:bodyPr/>
          <a:lstStyle/>
          <a:p>
            <a:fld id="{45C6DD39-8412-4293-8FCF-ABBFF6426C92}" type="slidenum">
              <a:rPr lang="en-US" smtClean="0"/>
              <a:pPr/>
              <a:t>19</a:t>
            </a:fld>
            <a:endParaRPr lang="en-US" dirty="0"/>
          </a:p>
        </p:txBody>
      </p:sp>
    </p:spTree>
    <p:extLst>
      <p:ext uri="{BB962C8B-B14F-4D97-AF65-F5344CB8AC3E}">
        <p14:creationId xmlns:p14="http://schemas.microsoft.com/office/powerpoint/2010/main" val="637039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n-US" b="1" dirty="0"/>
          </a:p>
        </p:txBody>
      </p:sp>
      <p:sp>
        <p:nvSpPr>
          <p:cNvPr id="4" name="Slide Number Placeholder 3"/>
          <p:cNvSpPr>
            <a:spLocks noGrp="1"/>
          </p:cNvSpPr>
          <p:nvPr>
            <p:ph type="sldNum" sz="quarter" idx="5"/>
          </p:nvPr>
        </p:nvSpPr>
        <p:spPr/>
        <p:txBody>
          <a:bodyPr/>
          <a:lstStyle/>
          <a:p>
            <a:fld id="{45C6DD39-8412-4293-8FCF-ABBFF6426C92}" type="slidenum">
              <a:rPr lang="en-US" smtClean="0"/>
              <a:pPr/>
              <a:t>20</a:t>
            </a:fld>
            <a:endParaRPr lang="en-US" dirty="0"/>
          </a:p>
        </p:txBody>
      </p:sp>
    </p:spTree>
    <p:extLst>
      <p:ext uri="{BB962C8B-B14F-4D97-AF65-F5344CB8AC3E}">
        <p14:creationId xmlns:p14="http://schemas.microsoft.com/office/powerpoint/2010/main" val="188911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n-US" b="0" dirty="0"/>
          </a:p>
        </p:txBody>
      </p:sp>
      <p:sp>
        <p:nvSpPr>
          <p:cNvPr id="4" name="Slide Number Placeholder 3"/>
          <p:cNvSpPr>
            <a:spLocks noGrp="1"/>
          </p:cNvSpPr>
          <p:nvPr>
            <p:ph type="sldNum" sz="quarter" idx="5"/>
          </p:nvPr>
        </p:nvSpPr>
        <p:spPr/>
        <p:txBody>
          <a:bodyPr/>
          <a:lstStyle/>
          <a:p>
            <a:fld id="{45C6DD39-8412-4293-8FCF-ABBFF6426C92}" type="slidenum">
              <a:rPr lang="en-US" smtClean="0"/>
              <a:pPr/>
              <a:t>21</a:t>
            </a:fld>
            <a:endParaRPr lang="en-US" dirty="0"/>
          </a:p>
        </p:txBody>
      </p:sp>
    </p:spTree>
    <p:extLst>
      <p:ext uri="{BB962C8B-B14F-4D97-AF65-F5344CB8AC3E}">
        <p14:creationId xmlns:p14="http://schemas.microsoft.com/office/powerpoint/2010/main" val="2599328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b="0" dirty="0"/>
              <a:t> 1 x New Software based PDC is installed to cater for the extension of the system and provide future proof expandability for it.</a:t>
            </a:r>
          </a:p>
          <a:p>
            <a:pPr algn="just"/>
            <a:endParaRPr lang="en-US" b="0" dirty="0"/>
          </a:p>
          <a:p>
            <a:pPr algn="just"/>
            <a:r>
              <a:rPr lang="en-US" b="0" dirty="0"/>
              <a:t> 2 x Synchrophasors Vector Processors are installed to detect inter-area oscillation based on Modal Analysis algorithms. The signals monitored is the power transfer over the interconnection lines. Four modes are enabled for each interconnection line.</a:t>
            </a:r>
          </a:p>
          <a:p>
            <a:pPr algn="just"/>
            <a:endParaRPr lang="en-US" b="0" dirty="0"/>
          </a:p>
          <a:p>
            <a:pPr algn="just"/>
            <a:r>
              <a:rPr lang="en-US" b="0" dirty="0"/>
              <a:t> Newer generation software was installed to cater </a:t>
            </a:r>
          </a:p>
        </p:txBody>
      </p:sp>
      <p:sp>
        <p:nvSpPr>
          <p:cNvPr id="4" name="Slide Number Placeholder 3"/>
          <p:cNvSpPr>
            <a:spLocks noGrp="1"/>
          </p:cNvSpPr>
          <p:nvPr>
            <p:ph type="sldNum" sz="quarter" idx="5"/>
          </p:nvPr>
        </p:nvSpPr>
        <p:spPr/>
        <p:txBody>
          <a:bodyPr/>
          <a:lstStyle/>
          <a:p>
            <a:fld id="{45C6DD39-8412-4293-8FCF-ABBFF6426C92}" type="slidenum">
              <a:rPr lang="en-US" smtClean="0"/>
              <a:pPr/>
              <a:t>22</a:t>
            </a:fld>
            <a:endParaRPr lang="en-US" dirty="0"/>
          </a:p>
        </p:txBody>
      </p:sp>
    </p:spTree>
    <p:extLst>
      <p:ext uri="{BB962C8B-B14F-4D97-AF65-F5344CB8AC3E}">
        <p14:creationId xmlns:p14="http://schemas.microsoft.com/office/powerpoint/2010/main" val="263132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dirty="0"/>
              <a:t>Configured Custom Alarms to alert the operators and engineers to changing conditions, and help them determine appropriate control actions.</a:t>
            </a:r>
          </a:p>
          <a:p>
            <a:pPr algn="just"/>
            <a:endParaRPr lang="en-US" b="0" dirty="0"/>
          </a:p>
          <a:p>
            <a:pPr algn="just"/>
            <a:r>
              <a:rPr lang="en-US" b="0" dirty="0"/>
              <a:t>Exported data are used to run post event analysis and share them with the ENTSO community to analysis region wide events.</a:t>
            </a:r>
          </a:p>
        </p:txBody>
      </p:sp>
      <p:sp>
        <p:nvSpPr>
          <p:cNvPr id="4" name="Slide Number Placeholder 3"/>
          <p:cNvSpPr>
            <a:spLocks noGrp="1"/>
          </p:cNvSpPr>
          <p:nvPr>
            <p:ph type="sldNum" sz="quarter" idx="5"/>
          </p:nvPr>
        </p:nvSpPr>
        <p:spPr/>
        <p:txBody>
          <a:bodyPr/>
          <a:lstStyle/>
          <a:p>
            <a:fld id="{45C6DD39-8412-4293-8FCF-ABBFF6426C92}" type="slidenum">
              <a:rPr lang="en-US" smtClean="0"/>
              <a:pPr/>
              <a:t>23</a:t>
            </a:fld>
            <a:endParaRPr lang="en-US" dirty="0"/>
          </a:p>
        </p:txBody>
      </p:sp>
    </p:spTree>
    <p:extLst>
      <p:ext uri="{BB962C8B-B14F-4D97-AF65-F5344CB8AC3E}">
        <p14:creationId xmlns:p14="http://schemas.microsoft.com/office/powerpoint/2010/main" val="303089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b="0" dirty="0"/>
              <a:t>Cabinets are similar in design as per Stage 2.</a:t>
            </a:r>
          </a:p>
          <a:p>
            <a:pPr algn="just"/>
            <a:endParaRPr lang="en-US" b="0" dirty="0"/>
          </a:p>
          <a:p>
            <a:pPr algn="just"/>
            <a:r>
              <a:rPr lang="en-US" b="0" dirty="0"/>
              <a:t>An SVP was used to implemented Islanding Detection of DG where there was a possibility that the connection to the Bulk Power System would create an island and the traditional under/over voltage and under/over frequency protection won’t operate due to Power Generated being equal with the Power Consumed in the island. The busbar angles difference of the positive sequence voltage measured at PCC and DG substations was used as main detection algorithm. </a:t>
            </a:r>
          </a:p>
        </p:txBody>
      </p:sp>
      <p:sp>
        <p:nvSpPr>
          <p:cNvPr id="4" name="Slide Number Placeholder 3"/>
          <p:cNvSpPr>
            <a:spLocks noGrp="1"/>
          </p:cNvSpPr>
          <p:nvPr>
            <p:ph type="sldNum" sz="quarter" idx="5"/>
          </p:nvPr>
        </p:nvSpPr>
        <p:spPr/>
        <p:txBody>
          <a:bodyPr/>
          <a:lstStyle/>
          <a:p>
            <a:fld id="{45C6DD39-8412-4293-8FCF-ABBFF6426C92}" type="slidenum">
              <a:rPr lang="en-US" smtClean="0"/>
              <a:pPr/>
              <a:t>26</a:t>
            </a:fld>
            <a:endParaRPr lang="en-US" dirty="0"/>
          </a:p>
        </p:txBody>
      </p:sp>
    </p:spTree>
    <p:extLst>
      <p:ext uri="{BB962C8B-B14F-4D97-AF65-F5344CB8AC3E}">
        <p14:creationId xmlns:p14="http://schemas.microsoft.com/office/powerpoint/2010/main" val="443718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Both SCADA and Synchrophasor measurement devices end up filtering out information that is ultimately of interest to utility engineers. We see a future where time-domain data (point-on-wave) is streamed from select locations at thousands of messages per second to address specific application concerns. The Synchrowave Platform was designed from the beginning to support streaming data at these rates. </a:t>
            </a:r>
          </a:p>
        </p:txBody>
      </p:sp>
      <p:sp>
        <p:nvSpPr>
          <p:cNvPr id="4" name="Slide Number Placeholder 3"/>
          <p:cNvSpPr>
            <a:spLocks noGrp="1"/>
          </p:cNvSpPr>
          <p:nvPr>
            <p:ph type="sldNum" sz="quarter" idx="5"/>
          </p:nvPr>
        </p:nvSpPr>
        <p:spPr/>
        <p:txBody>
          <a:bodyPr/>
          <a:lstStyle/>
          <a:p>
            <a:fld id="{45C6DD39-8412-4293-8FCF-ABBFF6426C92}" type="slidenum">
              <a:rPr lang="en-US" smtClean="0"/>
              <a:pPr/>
              <a:t>28</a:t>
            </a:fld>
            <a:endParaRPr lang="en-US" dirty="0"/>
          </a:p>
        </p:txBody>
      </p:sp>
    </p:spTree>
    <p:extLst>
      <p:ext uri="{BB962C8B-B14F-4D97-AF65-F5344CB8AC3E}">
        <p14:creationId xmlns:p14="http://schemas.microsoft.com/office/powerpoint/2010/main" val="382864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6DD39-8412-4293-8FCF-ABBFF6426C92}" type="slidenum">
              <a:rPr lang="en-US" smtClean="0"/>
              <a:pPr/>
              <a:t>2</a:t>
            </a:fld>
            <a:endParaRPr lang="en-US" dirty="0"/>
          </a:p>
        </p:txBody>
      </p:sp>
    </p:spTree>
    <p:extLst>
      <p:ext uri="{BB962C8B-B14F-4D97-AF65-F5344CB8AC3E}">
        <p14:creationId xmlns:p14="http://schemas.microsoft.com/office/powerpoint/2010/main" val="2220321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182880" algn="just">
              <a:lnSpc>
                <a:spcPct val="95000"/>
              </a:lnSpc>
              <a:spcAft>
                <a:spcPts val="600"/>
              </a:spcAft>
              <a:tabLst>
                <a:tab pos="182880" algn="l"/>
              </a:tabLst>
            </a:pPr>
            <a:r>
              <a:rPr lang="en-US" sz="1800" spc="-5" dirty="0">
                <a:effectLst/>
                <a:latin typeface="Times New Roman" panose="02020603050405020304" pitchFamily="18" charset="0"/>
                <a:ea typeface="SimSun" panose="02010600030101010101" pitchFamily="2" charset="-122"/>
              </a:rPr>
              <a:t>Interoperability is becoming more important because of the need to link many data types to synchrophasors. These data include information about weather, fire, lightning, relays, and geographical mapping. The software and associated database are designed not only for synchrophasors, but generally for all time-stamped data types.</a:t>
            </a:r>
          </a:p>
        </p:txBody>
      </p:sp>
      <p:sp>
        <p:nvSpPr>
          <p:cNvPr id="4" name="Slide Number Placeholder 3"/>
          <p:cNvSpPr>
            <a:spLocks noGrp="1"/>
          </p:cNvSpPr>
          <p:nvPr>
            <p:ph type="sldNum" sz="quarter" idx="5"/>
          </p:nvPr>
        </p:nvSpPr>
        <p:spPr/>
        <p:txBody>
          <a:bodyPr/>
          <a:lstStyle/>
          <a:p>
            <a:fld id="{45C6DD39-8412-4293-8FCF-ABBFF6426C92}" type="slidenum">
              <a:rPr lang="en-US" smtClean="0"/>
              <a:pPr/>
              <a:t>29</a:t>
            </a:fld>
            <a:endParaRPr lang="en-US" dirty="0"/>
          </a:p>
        </p:txBody>
      </p:sp>
    </p:spTree>
    <p:extLst>
      <p:ext uri="{BB962C8B-B14F-4D97-AF65-F5344CB8AC3E}">
        <p14:creationId xmlns:p14="http://schemas.microsoft.com/office/powerpoint/2010/main" val="1460467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effectLst/>
                <a:latin typeface="Times New Roman" panose="02020603050405020304" pitchFamily="18" charset="0"/>
                <a:ea typeface="SimSun" panose="02010600030101010101" pitchFamily="2" charset="-122"/>
              </a:rPr>
              <a:t>Interoperability is also important between software programs from multiple suppliers. Fig. 7 shows the new software approach that connects information in an energy management system (EMS). These connections among different systems enable alarm coordination. The high-resolution time-series data and associated analytics allow better and more accurate system assessments and provide this information to the EMS to reduce unwanted or unclear alarms from populating the operator screens. The connection between systems also provides a path for model information, which is then displayed on the </a:t>
            </a:r>
            <a:r>
              <a:rPr lang="en-US" sz="1800" dirty="0" err="1">
                <a:effectLst/>
                <a:latin typeface="Times New Roman" panose="02020603050405020304" pitchFamily="18" charset="0"/>
                <a:ea typeface="SimSun" panose="02010600030101010101" pitchFamily="2" charset="-122"/>
              </a:rPr>
              <a:t>synchrophasor</a:t>
            </a:r>
            <a:r>
              <a:rPr lang="en-US" sz="1800" dirty="0">
                <a:effectLst/>
                <a:latin typeface="Times New Roman" panose="02020603050405020304" pitchFamily="18" charset="0"/>
                <a:ea typeface="SimSun" panose="02010600030101010101" pitchFamily="2" charset="-122"/>
              </a:rPr>
              <a:t> software screens to improve how engineers and operators interface with the data</a:t>
            </a:r>
            <a:endParaRPr lang="en-US" dirty="0"/>
          </a:p>
        </p:txBody>
      </p:sp>
      <p:sp>
        <p:nvSpPr>
          <p:cNvPr id="4" name="Slide Number Placeholder 3"/>
          <p:cNvSpPr>
            <a:spLocks noGrp="1"/>
          </p:cNvSpPr>
          <p:nvPr>
            <p:ph type="sldNum" sz="quarter" idx="5"/>
          </p:nvPr>
        </p:nvSpPr>
        <p:spPr/>
        <p:txBody>
          <a:bodyPr/>
          <a:lstStyle/>
          <a:p>
            <a:fld id="{45C6DD39-8412-4293-8FCF-ABBFF6426C92}" type="slidenum">
              <a:rPr lang="en-US" smtClean="0"/>
              <a:pPr/>
              <a:t>30</a:t>
            </a:fld>
            <a:endParaRPr lang="en-US" dirty="0"/>
          </a:p>
        </p:txBody>
      </p:sp>
    </p:spTree>
    <p:extLst>
      <p:ext uri="{BB962C8B-B14F-4D97-AF65-F5344CB8AC3E}">
        <p14:creationId xmlns:p14="http://schemas.microsoft.com/office/powerpoint/2010/main" val="2826700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a:t>1882 </a:t>
            </a:r>
            <a:r>
              <a:rPr lang="en-US" dirty="0"/>
              <a:t>- </a:t>
            </a:r>
            <a:r>
              <a:rPr lang="en-US" b="0" i="0" dirty="0">
                <a:solidFill>
                  <a:srgbClr val="000000"/>
                </a:solidFill>
                <a:effectLst/>
                <a:latin typeface="Verdana" panose="020B0604030504040204" pitchFamily="34" charset="0"/>
              </a:rPr>
              <a:t>The first power plant was commissioned in Bucharest. The plant provided the exterior lighting for the "National" Theatre and the "Cismigiu" Garden.The power plant was located in the "Calea Victoriei" road in the heart of Bucharest downtown.</a:t>
            </a:r>
            <a:br>
              <a:rPr lang="en-US" dirty="0"/>
            </a:br>
            <a:r>
              <a:rPr lang="en-US" b="0" i="0" dirty="0">
                <a:solidFill>
                  <a:srgbClr val="000000"/>
                </a:solidFill>
                <a:effectLst/>
                <a:latin typeface="Verdana" panose="020B0604030504040204" pitchFamily="34" charset="0"/>
              </a:rPr>
              <a:t>    During the same year, the first power transmission between the power plant and the Royal Palace Cotroceni was performed on a 3 km overhead electric line with cooper conductors and porcelain insulators.</a:t>
            </a:r>
            <a:br>
              <a:rPr lang="en-US" dirty="0"/>
            </a:br>
            <a:r>
              <a:rPr lang="en-US" b="0" i="0" dirty="0">
                <a:solidFill>
                  <a:srgbClr val="000000"/>
                </a:solidFill>
                <a:effectLst/>
                <a:latin typeface="Verdana" panose="020B0604030504040204" pitchFamily="34" charset="0"/>
              </a:rPr>
              <a:t>    All those projects were carried out the same year when Thomas Alva Edison commissioned the world's first power plant in New York.</a:t>
            </a:r>
          </a:p>
          <a:p>
            <a:endParaRPr lang="en-US" b="0" i="0" dirty="0">
              <a:solidFill>
                <a:srgbClr val="000000"/>
              </a:solidFill>
              <a:effectLst/>
              <a:latin typeface="Verdana" panose="020B0604030504040204" pitchFamily="34" charset="0"/>
            </a:endParaRPr>
          </a:p>
          <a:p>
            <a:r>
              <a:rPr lang="en-US" b="1" i="0" dirty="0">
                <a:solidFill>
                  <a:srgbClr val="000000"/>
                </a:solidFill>
                <a:effectLst/>
                <a:latin typeface="Verdana" panose="020B0604030504040204" pitchFamily="34" charset="0"/>
              </a:rPr>
              <a:t>1884 </a:t>
            </a:r>
            <a:r>
              <a:rPr lang="en-US" b="0" i="0" dirty="0">
                <a:solidFill>
                  <a:srgbClr val="000000"/>
                </a:solidFill>
                <a:effectLst/>
                <a:latin typeface="Verdana" panose="020B0604030504040204" pitchFamily="34" charset="0"/>
              </a:rPr>
              <a:t>- Timisoara, one of the major cities of Romania situated in the Western side of Romania was the first city in Europe in which the electric street lighting was introduced.</a:t>
            </a:r>
            <a:br>
              <a:rPr lang="en-US" dirty="0"/>
            </a:br>
            <a:r>
              <a:rPr lang="en-US" b="0" i="0" dirty="0">
                <a:solidFill>
                  <a:srgbClr val="000000"/>
                </a:solidFill>
                <a:effectLst/>
                <a:latin typeface="Verdana" panose="020B0604030504040204" pitchFamily="34" charset="0"/>
              </a:rPr>
              <a:t>    The plant and the lighting installation were opened for a trial period between 15 and 30 November. Tests were conducted by experts from Austria and Hungary who concluded that the installation had been fully compliant.</a:t>
            </a:r>
            <a:br>
              <a:rPr lang="en-US" dirty="0"/>
            </a:br>
            <a:r>
              <a:rPr lang="en-US" b="0" i="0" dirty="0">
                <a:solidFill>
                  <a:srgbClr val="000000"/>
                </a:solidFill>
                <a:effectLst/>
                <a:latin typeface="Verdana" panose="020B0604030504040204" pitchFamily="34" charset="0"/>
              </a:rPr>
              <a:t>    Commissioned in November 1884, the Electric Power Plant of Timisoara laid the ground of the Romanian Power System.</a:t>
            </a:r>
          </a:p>
          <a:p>
            <a:endParaRPr lang="en-US" b="0" i="0" dirty="0">
              <a:solidFill>
                <a:srgbClr val="000000"/>
              </a:solidFill>
              <a:effectLst/>
              <a:latin typeface="Verdana" panose="020B0604030504040204" pitchFamily="34" charset="0"/>
            </a:endParaRPr>
          </a:p>
          <a:p>
            <a:pPr>
              <a:lnSpc>
                <a:spcPct val="107000"/>
              </a:lnSpc>
              <a:spcAft>
                <a:spcPts val="800"/>
              </a:spcAft>
            </a:pPr>
            <a:r>
              <a:rPr lang="en-US" b="1" i="0" dirty="0">
                <a:solidFill>
                  <a:srgbClr val="000000"/>
                </a:solidFill>
                <a:effectLst/>
                <a:latin typeface="Verdana" panose="020B0604030504040204" pitchFamily="34" charset="0"/>
              </a:rPr>
              <a:t>1939 </a:t>
            </a:r>
            <a:r>
              <a:rPr lang="en-US" b="0" i="0" dirty="0">
                <a:solidFill>
                  <a:srgbClr val="000000"/>
                </a:solidFill>
                <a:effectLst/>
                <a:latin typeface="Verdana" panose="020B0604030504040204" pitchFamily="34" charset="0"/>
              </a:rPr>
              <a:t>- By 1939 the production and usage of electricity was spread all around Romania. At the end of 1939 Romania had 229 electricity generators out of which:</a:t>
            </a:r>
            <a:br>
              <a:rPr lang="en-US" dirty="0"/>
            </a:br>
            <a:r>
              <a:rPr lang="en-US" sz="1800" dirty="0">
                <a:effectLst/>
                <a:latin typeface="Calibri" panose="020F0502020204030204" pitchFamily="34" charset="0"/>
                <a:ea typeface="Calibri" panose="020F0502020204030204" pitchFamily="34" charset="0"/>
                <a:cs typeface="Times New Roman" panose="02020603050405020304" pitchFamily="18" charset="0"/>
              </a:rPr>
              <a:t>- 113 private companies and concessions</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- 85 municipal service companies</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- 10 public commercial authorities</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- 14 joint ventures</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- 7 state owed authorities</a:t>
            </a:r>
          </a:p>
          <a:p>
            <a:pPr algn="just"/>
            <a:endParaRPr lang="en-US" dirty="0"/>
          </a:p>
        </p:txBody>
      </p:sp>
      <p:sp>
        <p:nvSpPr>
          <p:cNvPr id="4" name="Slide Number Placeholder 3"/>
          <p:cNvSpPr>
            <a:spLocks noGrp="1"/>
          </p:cNvSpPr>
          <p:nvPr>
            <p:ph type="sldNum" sz="quarter" idx="5"/>
          </p:nvPr>
        </p:nvSpPr>
        <p:spPr/>
        <p:txBody>
          <a:bodyPr/>
          <a:lstStyle/>
          <a:p>
            <a:fld id="{45C6DD39-8412-4293-8FCF-ABBFF6426C92}" type="slidenum">
              <a:rPr lang="en-US" smtClean="0"/>
              <a:pPr/>
              <a:t>4</a:t>
            </a:fld>
            <a:endParaRPr lang="en-US" dirty="0"/>
          </a:p>
        </p:txBody>
      </p:sp>
    </p:spTree>
    <p:extLst>
      <p:ext uri="{BB962C8B-B14F-4D97-AF65-F5344CB8AC3E}">
        <p14:creationId xmlns:p14="http://schemas.microsoft.com/office/powerpoint/2010/main" val="856666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b="1" dirty="0"/>
              <a:t>1955 - </a:t>
            </a:r>
            <a:r>
              <a:rPr lang="en-US" b="0" i="0" dirty="0">
                <a:solidFill>
                  <a:srgbClr val="000000"/>
                </a:solidFill>
                <a:effectLst/>
                <a:latin typeface="Verdana" panose="020B0604030504040204" pitchFamily="34" charset="0"/>
              </a:rPr>
              <a:t>The National Power Dispatcher started its operation on June 13th, 1955, which had been initially set up under a MEE (Ministry of Electrical Energy) order as a 'National dispatch department' within the Electricity Division of MEE. The main function of the NPD was to coordinate the electricity generation, transmission and distribution within the interconnected National Power System, which included the region of Muntenia and the central-eastern part of Transylvania. The activity of the respective areas was coordinated from the immediately subordinated level- the dispatchers of the power trusts of Bucharest and Sibiu, as well as the power factories of Constanta, Galati, Bacau, Timisoara and IRE Oradea.</a:t>
            </a:r>
          </a:p>
          <a:p>
            <a:pPr algn="just"/>
            <a:endParaRPr lang="en-US" b="0" i="0" dirty="0">
              <a:solidFill>
                <a:srgbClr val="000000"/>
              </a:solidFill>
              <a:effectLst/>
              <a:latin typeface="Verdana" panose="020B0604030504040204" pitchFamily="34" charset="0"/>
            </a:endParaRPr>
          </a:p>
          <a:p>
            <a:pPr algn="just"/>
            <a:r>
              <a:rPr lang="en-US" b="1" i="0" dirty="0">
                <a:solidFill>
                  <a:srgbClr val="000000"/>
                </a:solidFill>
                <a:effectLst/>
                <a:latin typeface="Verdana" panose="020B0604030504040204" pitchFamily="34" charset="0"/>
              </a:rPr>
              <a:t>1958 </a:t>
            </a:r>
            <a:r>
              <a:rPr lang="en-US" b="0" i="0" dirty="0">
                <a:solidFill>
                  <a:srgbClr val="000000"/>
                </a:solidFill>
                <a:effectLst/>
                <a:latin typeface="Verdana" panose="020B0604030504040204" pitchFamily="34" charset="0"/>
              </a:rPr>
              <a:t> - In 1958 the Romanian Power System was created through the interconnection of the local subsystems. The regional enterprises were created in 1948 when all electricity producers became state owned companies.</a:t>
            </a:r>
          </a:p>
          <a:p>
            <a:pPr algn="just"/>
            <a:endParaRPr lang="en-US" b="1" dirty="0"/>
          </a:p>
          <a:p>
            <a:pPr algn="just"/>
            <a:r>
              <a:rPr lang="en-US" b="1" dirty="0"/>
              <a:t>2000 </a:t>
            </a:r>
            <a:r>
              <a:rPr lang="en-US" b="0" dirty="0"/>
              <a:t> - </a:t>
            </a:r>
            <a:r>
              <a:rPr lang="en-US" b="0" i="0" dirty="0">
                <a:solidFill>
                  <a:srgbClr val="000000"/>
                </a:solidFill>
                <a:effectLst/>
                <a:latin typeface="Verdana" panose="020B0604030504040204" pitchFamily="34" charset="0"/>
              </a:rPr>
              <a:t>The National Power Grid Company - Transelectrica (joint stock state-owned company) was founded further to the Romanian Government Ordinance No. 627/2000, by splitting off the former vertically integrated National Electricity Company into separate legal entities:</a:t>
            </a:r>
          </a:p>
          <a:p>
            <a:pPr algn="just">
              <a:buFont typeface="Arial" panose="020B0604020202020204" pitchFamily="34" charset="0"/>
              <a:buChar char="•"/>
            </a:pPr>
            <a:r>
              <a:rPr lang="en-US" b="0" i="0" dirty="0">
                <a:solidFill>
                  <a:srgbClr val="000000"/>
                </a:solidFill>
                <a:effectLst/>
                <a:latin typeface="Verdana" panose="020B0604030504040204" pitchFamily="34" charset="0"/>
              </a:rPr>
              <a:t>SC </a:t>
            </a:r>
            <a:r>
              <a:rPr lang="en-US" b="1" i="0" dirty="0">
                <a:solidFill>
                  <a:srgbClr val="000000"/>
                </a:solidFill>
                <a:effectLst/>
                <a:latin typeface="Verdana" panose="020B0604030504040204" pitchFamily="34" charset="0"/>
              </a:rPr>
              <a:t>TERMOELECTRICA</a:t>
            </a:r>
            <a:r>
              <a:rPr lang="en-US" b="0" i="0" dirty="0">
                <a:solidFill>
                  <a:srgbClr val="000000"/>
                </a:solidFill>
                <a:effectLst/>
                <a:latin typeface="Verdana" panose="020B0604030504040204" pitchFamily="34" charset="0"/>
              </a:rPr>
              <a:t> SA for electricity and heat generation</a:t>
            </a:r>
          </a:p>
          <a:p>
            <a:pPr algn="just">
              <a:buFont typeface="Arial" panose="020B0604020202020204" pitchFamily="34" charset="0"/>
              <a:buChar char="•"/>
            </a:pPr>
            <a:r>
              <a:rPr lang="en-US" b="0" i="0" dirty="0">
                <a:solidFill>
                  <a:srgbClr val="000000"/>
                </a:solidFill>
                <a:effectLst/>
                <a:latin typeface="Verdana" panose="020B0604030504040204" pitchFamily="34" charset="0"/>
              </a:rPr>
              <a:t>SC</a:t>
            </a:r>
            <a:r>
              <a:rPr lang="en-US" b="1" i="0" dirty="0">
                <a:solidFill>
                  <a:srgbClr val="000000"/>
                </a:solidFill>
                <a:effectLst/>
                <a:latin typeface="Verdana" panose="020B0604030504040204" pitchFamily="34" charset="0"/>
              </a:rPr>
              <a:t> HIDROELECTRICA</a:t>
            </a:r>
            <a:r>
              <a:rPr lang="en-US" b="0" i="0" dirty="0">
                <a:solidFill>
                  <a:srgbClr val="000000"/>
                </a:solidFill>
                <a:effectLst/>
                <a:latin typeface="Verdana" panose="020B0604030504040204" pitchFamily="34" charset="0"/>
              </a:rPr>
              <a:t> SA for electricity generation</a:t>
            </a:r>
          </a:p>
          <a:p>
            <a:pPr algn="just">
              <a:buFont typeface="Arial" panose="020B0604020202020204" pitchFamily="34" charset="0"/>
              <a:buChar char="•"/>
            </a:pPr>
            <a:r>
              <a:rPr lang="en-US" b="0" i="0" dirty="0">
                <a:solidFill>
                  <a:srgbClr val="000000"/>
                </a:solidFill>
                <a:effectLst/>
                <a:latin typeface="Verdana" panose="020B0604030504040204" pitchFamily="34" charset="0"/>
              </a:rPr>
              <a:t>SC </a:t>
            </a:r>
            <a:r>
              <a:rPr lang="en-US" b="1" i="0" dirty="0">
                <a:solidFill>
                  <a:srgbClr val="000000"/>
                </a:solidFill>
                <a:effectLst/>
                <a:latin typeface="Verdana" panose="020B0604030504040204" pitchFamily="34" charset="0"/>
              </a:rPr>
              <a:t>ELECTRICA</a:t>
            </a:r>
            <a:r>
              <a:rPr lang="en-US" b="0" i="0" dirty="0">
                <a:solidFill>
                  <a:srgbClr val="000000"/>
                </a:solidFill>
                <a:effectLst/>
                <a:latin typeface="Verdana" panose="020B0604030504040204" pitchFamily="34" charset="0"/>
              </a:rPr>
              <a:t> SA for electricity distribution and supply</a:t>
            </a:r>
          </a:p>
          <a:p>
            <a:pPr algn="just">
              <a:buFont typeface="Arial" panose="020B0604020202020204" pitchFamily="34" charset="0"/>
              <a:buChar char="•"/>
            </a:pPr>
            <a:r>
              <a:rPr lang="en-US" b="0" i="0" dirty="0">
                <a:solidFill>
                  <a:srgbClr val="000000"/>
                </a:solidFill>
                <a:effectLst/>
                <a:latin typeface="Verdana" panose="020B0604030504040204" pitchFamily="34" charset="0"/>
              </a:rPr>
              <a:t>CN </a:t>
            </a:r>
            <a:r>
              <a:rPr lang="en-US" b="1" i="0" dirty="0">
                <a:solidFill>
                  <a:srgbClr val="000000"/>
                </a:solidFill>
                <a:effectLst/>
                <a:latin typeface="Verdana" panose="020B0604030504040204" pitchFamily="34" charset="0"/>
              </a:rPr>
              <a:t>TRANSELECTRICA</a:t>
            </a:r>
            <a:r>
              <a:rPr lang="en-US" b="0" i="0" dirty="0">
                <a:solidFill>
                  <a:srgbClr val="000000"/>
                </a:solidFill>
                <a:effectLst/>
                <a:latin typeface="Verdana" panose="020B0604030504040204" pitchFamily="34" charset="0"/>
              </a:rPr>
              <a:t> SA for electricity transmission, power system operation and dispatching</a:t>
            </a:r>
          </a:p>
          <a:p>
            <a:pPr algn="just"/>
            <a:endParaRPr lang="en-US" b="1" dirty="0"/>
          </a:p>
        </p:txBody>
      </p:sp>
      <p:sp>
        <p:nvSpPr>
          <p:cNvPr id="4" name="Slide Number Placeholder 3"/>
          <p:cNvSpPr>
            <a:spLocks noGrp="1"/>
          </p:cNvSpPr>
          <p:nvPr>
            <p:ph type="sldNum" sz="quarter" idx="5"/>
          </p:nvPr>
        </p:nvSpPr>
        <p:spPr/>
        <p:txBody>
          <a:bodyPr/>
          <a:lstStyle/>
          <a:p>
            <a:fld id="{45C6DD39-8412-4293-8FCF-ABBFF6426C92}" type="slidenum">
              <a:rPr lang="en-US" smtClean="0"/>
              <a:pPr/>
              <a:t>5</a:t>
            </a:fld>
            <a:endParaRPr lang="en-US" dirty="0"/>
          </a:p>
        </p:txBody>
      </p:sp>
    </p:spTree>
    <p:extLst>
      <p:ext uri="{BB962C8B-B14F-4D97-AF65-F5344CB8AC3E}">
        <p14:creationId xmlns:p14="http://schemas.microsoft.com/office/powerpoint/2010/main" val="2192387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C6DD39-8412-4293-8FCF-ABBFF6426C92}" type="slidenum">
              <a:rPr lang="en-US" smtClean="0"/>
              <a:pPr/>
              <a:t>6</a:t>
            </a:fld>
            <a:endParaRPr lang="en-US" dirty="0"/>
          </a:p>
        </p:txBody>
      </p:sp>
    </p:spTree>
    <p:extLst>
      <p:ext uri="{BB962C8B-B14F-4D97-AF65-F5344CB8AC3E}">
        <p14:creationId xmlns:p14="http://schemas.microsoft.com/office/powerpoint/2010/main" val="445666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Arial" panose="020B0604020202020204" pitchFamily="34" charset="0"/>
                <a:cs typeface="Arial" panose="020B0604020202020204" pitchFamily="34" charset="0"/>
              </a:rPr>
              <a:t>In recent years a large amount of wind and solar energy resources have been added to the Romanian power system. Since 2009 a total of 3 GW wind and 1.5 GW solar has been added. Almost all</a:t>
            </a:r>
            <a:r>
              <a:rPr lang="en-US" sz="900" baseline="0" dirty="0">
                <a:latin typeface="Arial" panose="020B0604020202020204" pitchFamily="34" charset="0"/>
                <a:cs typeface="Arial" panose="020B0604020202020204" pitchFamily="34" charset="0"/>
              </a:rPr>
              <a:t> wind generation is located in the south-east part, near the Black Sea and extension of the transmission network from this area is under construction. The two corridors, Cernavoda – Stalpu – Brazi Vest and Smardan – Gutinas are intended for existing wind power withdraw as well as creating conditions to further installation of wind capacities.</a:t>
            </a:r>
          </a:p>
          <a:p>
            <a:r>
              <a:rPr lang="en-US" sz="900" baseline="0" dirty="0">
                <a:latin typeface="Arial" panose="020B0604020202020204" pitchFamily="34" charset="0"/>
                <a:cs typeface="Arial" panose="020B0604020202020204" pitchFamily="34" charset="0"/>
              </a:rPr>
              <a:t>To achieve the challenge of 70% transfer capacity on cross border lines, put in place by EU 2019/943 Regulation, on the west side of the country an ongoing construction of 400 kV Over Head Lines will link at 400 kV Portile de Fier - Resita – Timisoara – Arad  substations.</a:t>
            </a:r>
            <a:endParaRPr lang="en-US" sz="900" dirty="0">
              <a:latin typeface="Arial" panose="020B0604020202020204" pitchFamily="34" charset="0"/>
              <a:cs typeface="Arial" panose="020B0604020202020204" pitchFamily="34" charset="0"/>
            </a:endParaRP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C6DD39-8412-4293-8FCF-ABBFF6426C92}" type="slidenum">
              <a:rPr lang="en-US" smtClean="0"/>
              <a:pPr/>
              <a:t>8</a:t>
            </a:fld>
            <a:endParaRPr lang="en-US" dirty="0"/>
          </a:p>
        </p:txBody>
      </p:sp>
    </p:spTree>
    <p:extLst>
      <p:ext uri="{BB962C8B-B14F-4D97-AF65-F5344CB8AC3E}">
        <p14:creationId xmlns:p14="http://schemas.microsoft.com/office/powerpoint/2010/main" val="988652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Arial" panose="020B0604020202020204" pitchFamily="34" charset="0"/>
                <a:cs typeface="Arial" panose="020B0604020202020204" pitchFamily="34" charset="0"/>
              </a:rPr>
              <a:t>In recent years a large amount of wind and solar energy resources have been added to the Romanian power system. Since 2009 a total of 3 GW wind and 1.5 GW solar has been added. Almost all</a:t>
            </a:r>
            <a:r>
              <a:rPr lang="en-US" sz="900" baseline="0" dirty="0">
                <a:latin typeface="Arial" panose="020B0604020202020204" pitchFamily="34" charset="0"/>
                <a:cs typeface="Arial" panose="020B0604020202020204" pitchFamily="34" charset="0"/>
              </a:rPr>
              <a:t> wind generation is located in the south-east part, near the Black Sea and extension of the transmission network from this area is under construction. The two corridors, Cernavoda – Stalpu – Brazi Vest and Smardan – Gutinas are intended for existing wind power withdraw as well as creating conditions to further installation of wind capacities.</a:t>
            </a:r>
          </a:p>
          <a:p>
            <a:r>
              <a:rPr lang="en-US" sz="900" baseline="0" dirty="0">
                <a:latin typeface="Arial" panose="020B0604020202020204" pitchFamily="34" charset="0"/>
                <a:cs typeface="Arial" panose="020B0604020202020204" pitchFamily="34" charset="0"/>
              </a:rPr>
              <a:t>To achieve the challenge of 70% transfer capacity on cross border lines, put in place by EU 2019/943 Regulation, on the west side of the country an ongoing construction of 400 kV Over Head Lines will link at 400 kV Portile de Fier - Resita – Timisoara – Arad  substations.</a:t>
            </a:r>
            <a:endParaRPr lang="en-US" sz="900" dirty="0">
              <a:latin typeface="Arial" panose="020B0604020202020204" pitchFamily="34" charset="0"/>
              <a:cs typeface="Arial" panose="020B0604020202020204" pitchFamily="34" charset="0"/>
            </a:endParaRP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C6DD39-8412-4293-8FCF-ABBFF6426C92}" type="slidenum">
              <a:rPr lang="en-US" smtClean="0"/>
              <a:pPr/>
              <a:t>9</a:t>
            </a:fld>
            <a:endParaRPr lang="en-US" dirty="0"/>
          </a:p>
        </p:txBody>
      </p:sp>
    </p:spTree>
    <p:extLst>
      <p:ext uri="{BB962C8B-B14F-4D97-AF65-F5344CB8AC3E}">
        <p14:creationId xmlns:p14="http://schemas.microsoft.com/office/powerpoint/2010/main" val="1092013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Arial" panose="020B0604020202020204" pitchFamily="34" charset="0"/>
                <a:cs typeface="Arial" panose="020B0604020202020204" pitchFamily="34" charset="0"/>
              </a:rPr>
              <a:t>In recent years a large amount of wind and solar energy resources have been added to the Romanian power system. Since 2009 a total of 3 GW wind and 1.5 GW solar has been added. Almost all</a:t>
            </a:r>
            <a:r>
              <a:rPr lang="en-US" sz="900" baseline="0" dirty="0">
                <a:latin typeface="Arial" panose="020B0604020202020204" pitchFamily="34" charset="0"/>
                <a:cs typeface="Arial" panose="020B0604020202020204" pitchFamily="34" charset="0"/>
              </a:rPr>
              <a:t> wind generation is located in the south-east part, near the Black Sea and extension of the transmission network from this area is under construction. The two corridors, Cernavoda – Stalpu – Brazi Vest and Smardan – Gutinas are intended for existing wind power withdraw as well as creating conditions to further installation of wind capacities.</a:t>
            </a:r>
          </a:p>
          <a:p>
            <a:r>
              <a:rPr lang="en-US" sz="900" baseline="0" dirty="0">
                <a:latin typeface="Arial" panose="020B0604020202020204" pitchFamily="34" charset="0"/>
                <a:cs typeface="Arial" panose="020B0604020202020204" pitchFamily="34" charset="0"/>
              </a:rPr>
              <a:t>To achieve the challenge of 70% transfer capacity on cross border lines, put in place by EU 2019/943 Regulation, on the west side of the country an ongoing construction of 400 kV Over Head Lines will link at 400 kV Portile de Fier - Resita – Timisoara – Arad  substations.</a:t>
            </a:r>
            <a:endParaRPr lang="en-US" sz="900" dirty="0">
              <a:latin typeface="Arial" panose="020B0604020202020204" pitchFamily="34" charset="0"/>
              <a:cs typeface="Arial" panose="020B0604020202020204" pitchFamily="34" charset="0"/>
            </a:endParaRP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C6DD39-8412-4293-8FCF-ABBFF6426C92}" type="slidenum">
              <a:rPr lang="en-US" smtClean="0"/>
              <a:pPr/>
              <a:t>10</a:t>
            </a:fld>
            <a:endParaRPr lang="en-US" dirty="0"/>
          </a:p>
        </p:txBody>
      </p:sp>
    </p:spTree>
    <p:extLst>
      <p:ext uri="{BB962C8B-B14F-4D97-AF65-F5344CB8AC3E}">
        <p14:creationId xmlns:p14="http://schemas.microsoft.com/office/powerpoint/2010/main" val="2732950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C6DD39-8412-4293-8FCF-ABBFF6426C92}" type="slidenum">
              <a:rPr lang="en-US" smtClean="0"/>
              <a:pPr/>
              <a:t>11</a:t>
            </a:fld>
            <a:endParaRPr lang="en-US" dirty="0"/>
          </a:p>
        </p:txBody>
      </p:sp>
    </p:spTree>
    <p:extLst>
      <p:ext uri="{BB962C8B-B14F-4D97-AF65-F5344CB8AC3E}">
        <p14:creationId xmlns:p14="http://schemas.microsoft.com/office/powerpoint/2010/main" val="986661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019252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56E6EE9-AC6D-4053-98E4-616A14B96B7E}" type="datetimeFigureOut">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FE607D-0FD4-433F-97D9-723CACA00336}" type="slidenum">
              <a:rPr lang="en-US" smtClean="0"/>
              <a:t>‹#›</a:t>
            </a:fld>
            <a:endParaRPr lang="en-US" dirty="0"/>
          </a:p>
        </p:txBody>
      </p:sp>
    </p:spTree>
    <p:extLst>
      <p:ext uri="{BB962C8B-B14F-4D97-AF65-F5344CB8AC3E}">
        <p14:creationId xmlns:p14="http://schemas.microsoft.com/office/powerpoint/2010/main" val="2202931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6E6EE9-AC6D-4053-98E4-616A14B96B7E}" type="datetimeFigureOut">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FE607D-0FD4-433F-97D9-723CACA00336}" type="slidenum">
              <a:rPr lang="en-US" smtClean="0"/>
              <a:t>‹#›</a:t>
            </a:fld>
            <a:endParaRPr lang="en-US" dirty="0"/>
          </a:p>
        </p:txBody>
      </p:sp>
    </p:spTree>
    <p:extLst>
      <p:ext uri="{BB962C8B-B14F-4D97-AF65-F5344CB8AC3E}">
        <p14:creationId xmlns:p14="http://schemas.microsoft.com/office/powerpoint/2010/main" val="1295948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6E6EE9-AC6D-4053-98E4-616A14B96B7E}" type="datetimeFigureOut">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FE607D-0FD4-433F-97D9-723CACA00336}" type="slidenum">
              <a:rPr lang="en-US" smtClean="0"/>
              <a:t>‹#›</a:t>
            </a:fld>
            <a:endParaRPr lang="en-US" dirty="0"/>
          </a:p>
        </p:txBody>
      </p:sp>
    </p:spTree>
    <p:extLst>
      <p:ext uri="{BB962C8B-B14F-4D97-AF65-F5344CB8AC3E}">
        <p14:creationId xmlns:p14="http://schemas.microsoft.com/office/powerpoint/2010/main" val="632082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6E6EE9-AC6D-4053-98E4-616A14B96B7E}" type="datetimeFigureOut">
              <a:rPr lang="en-US" smtClean="0"/>
              <a:t>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FE607D-0FD4-433F-97D9-723CACA00336}" type="slidenum">
              <a:rPr lang="en-US" smtClean="0"/>
              <a:t>‹#›</a:t>
            </a:fld>
            <a:endParaRPr lang="en-US" dirty="0"/>
          </a:p>
        </p:txBody>
      </p:sp>
    </p:spTree>
    <p:extLst>
      <p:ext uri="{BB962C8B-B14F-4D97-AF65-F5344CB8AC3E}">
        <p14:creationId xmlns:p14="http://schemas.microsoft.com/office/powerpoint/2010/main" val="411443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6E6EE9-AC6D-4053-98E4-616A14B96B7E}" type="datetimeFigureOut">
              <a:rPr lang="en-US" smtClean="0"/>
              <a:t>5/18/2021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1FE607D-0FD4-433F-97D9-723CACA00336}" type="slidenum">
              <a:rPr lang="en-US" smtClean="0"/>
              <a:t>‹#›</a:t>
            </a:fld>
            <a:endParaRPr lang="en-US" dirty="0"/>
          </a:p>
        </p:txBody>
      </p:sp>
    </p:spTree>
    <p:extLst>
      <p:ext uri="{BB962C8B-B14F-4D97-AF65-F5344CB8AC3E}">
        <p14:creationId xmlns:p14="http://schemas.microsoft.com/office/powerpoint/2010/main" val="2045881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6E6EE9-AC6D-4053-98E4-616A14B96B7E}" type="datetimeFigureOut">
              <a:rPr lang="en-US" smtClean="0"/>
              <a:t>5/18/2021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1FE607D-0FD4-433F-97D9-723CACA00336}" type="slidenum">
              <a:rPr lang="en-US" smtClean="0"/>
              <a:t>‹#›</a:t>
            </a:fld>
            <a:endParaRPr lang="en-US" dirty="0"/>
          </a:p>
        </p:txBody>
      </p:sp>
    </p:spTree>
    <p:extLst>
      <p:ext uri="{BB962C8B-B14F-4D97-AF65-F5344CB8AC3E}">
        <p14:creationId xmlns:p14="http://schemas.microsoft.com/office/powerpoint/2010/main" val="4151000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6E6EE9-AC6D-4053-98E4-616A14B96B7E}" type="datetimeFigureOut">
              <a:rPr lang="en-US" smtClean="0"/>
              <a:t>5/18/2021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1FE607D-0FD4-433F-97D9-723CACA00336}" type="slidenum">
              <a:rPr lang="en-US" smtClean="0"/>
              <a:t>‹#›</a:t>
            </a:fld>
            <a:endParaRPr lang="en-US" dirty="0"/>
          </a:p>
        </p:txBody>
      </p:sp>
    </p:spTree>
    <p:extLst>
      <p:ext uri="{BB962C8B-B14F-4D97-AF65-F5344CB8AC3E}">
        <p14:creationId xmlns:p14="http://schemas.microsoft.com/office/powerpoint/2010/main" val="4290512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6E6EE9-AC6D-4053-98E4-616A14B96B7E}" type="datetimeFigureOut">
              <a:rPr lang="en-US" smtClean="0"/>
              <a:t>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FE607D-0FD4-433F-97D9-723CACA00336}" type="slidenum">
              <a:rPr lang="en-US" smtClean="0"/>
              <a:t>‹#›</a:t>
            </a:fld>
            <a:endParaRPr lang="en-US" dirty="0"/>
          </a:p>
        </p:txBody>
      </p:sp>
    </p:spTree>
    <p:extLst>
      <p:ext uri="{BB962C8B-B14F-4D97-AF65-F5344CB8AC3E}">
        <p14:creationId xmlns:p14="http://schemas.microsoft.com/office/powerpoint/2010/main" val="1173756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6E6EE9-AC6D-4053-98E4-616A14B96B7E}" type="datetimeFigureOut">
              <a:rPr lang="en-US" smtClean="0"/>
              <a:t>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FE607D-0FD4-433F-97D9-723CACA00336}" type="slidenum">
              <a:rPr lang="en-US" smtClean="0"/>
              <a:t>‹#›</a:t>
            </a:fld>
            <a:endParaRPr lang="en-US" dirty="0"/>
          </a:p>
        </p:txBody>
      </p:sp>
    </p:spTree>
    <p:extLst>
      <p:ext uri="{BB962C8B-B14F-4D97-AF65-F5344CB8AC3E}">
        <p14:creationId xmlns:p14="http://schemas.microsoft.com/office/powerpoint/2010/main" val="1466008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6E6EE9-AC6D-4053-98E4-616A14B96B7E}" type="datetimeFigureOut">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FE607D-0FD4-433F-97D9-723CACA00336}" type="slidenum">
              <a:rPr lang="en-US" smtClean="0"/>
              <a:t>‹#›</a:t>
            </a:fld>
            <a:endParaRPr lang="en-US" dirty="0"/>
          </a:p>
        </p:txBody>
      </p:sp>
    </p:spTree>
    <p:extLst>
      <p:ext uri="{BB962C8B-B14F-4D97-AF65-F5344CB8AC3E}">
        <p14:creationId xmlns:p14="http://schemas.microsoft.com/office/powerpoint/2010/main" val="4133338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304807"/>
      </p:ext>
    </p:extLst>
  </p:cSld>
  <p:clrMapOvr>
    <a:masterClrMapping/>
  </p:clrMapOvr>
  <p:extLst>
    <p:ext uri="{DCECCB84-F9BA-43D5-87BE-67443E8EF086}">
      <p15:sldGuideLst xmlns:p15="http://schemas.microsoft.com/office/powerpoint/2012/main">
        <p15:guide id="1" pos="2880" userDrawn="1">
          <p15:clr>
            <a:srgbClr val="FBAE40"/>
          </p15:clr>
        </p15:guide>
        <p15:guide id="2" pos="5616" userDrawn="1">
          <p15:clr>
            <a:srgbClr val="FBAE40"/>
          </p15:clr>
        </p15:guide>
        <p15:guide id="3" pos="1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6E6EE9-AC6D-4053-98E4-616A14B96B7E}" type="datetimeFigureOut">
              <a:rPr lang="en-US" smtClean="0"/>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FE607D-0FD4-433F-97D9-723CACA00336}" type="slidenum">
              <a:rPr lang="en-US" smtClean="0"/>
              <a:t>‹#›</a:t>
            </a:fld>
            <a:endParaRPr lang="en-US" dirty="0"/>
          </a:p>
        </p:txBody>
      </p:sp>
    </p:spTree>
    <p:extLst>
      <p:ext uri="{BB962C8B-B14F-4D97-AF65-F5344CB8AC3E}">
        <p14:creationId xmlns:p14="http://schemas.microsoft.com/office/powerpoint/2010/main" val="1172090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Tree>
    <p:extLst>
      <p:ext uri="{BB962C8B-B14F-4D97-AF65-F5344CB8AC3E}">
        <p14:creationId xmlns:p14="http://schemas.microsoft.com/office/powerpoint/2010/main" val="768339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27455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27455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936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235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7"/>
            <a:ext cx="3887391" cy="2235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8446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5698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286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45720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6289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705450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402432"/>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6289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602079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27455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ChangeAspect="1"/>
          </p:cNvSpPr>
          <p:nvPr userDrawn="1"/>
        </p:nvSpPr>
        <p:spPr bwMode="auto">
          <a:xfrm rot="10800000">
            <a:off x="-3" y="4229100"/>
            <a:ext cx="9144212" cy="145336"/>
          </a:xfrm>
          <a:prstGeom prst="rect">
            <a:avLst/>
          </a:prstGeom>
          <a:solidFill>
            <a:srgbClr val="00B050"/>
          </a:solidFill>
          <a:ln w="9525" cap="flat" cmpd="sng" algn="ctr">
            <a:solidFill>
              <a:srgbClr val="00B050"/>
            </a:solidFill>
            <a:prstDash val="solid"/>
            <a:round/>
            <a:headEnd type="none" w="med" len="med"/>
            <a:tailEnd type="none" w="med" len="med"/>
          </a:ln>
          <a:effectLst>
            <a:outerShdw blurRad="165100" dist="38100" dir="2700000" algn="tl" rotWithShape="0">
              <a:prstClr val="black">
                <a:alpha val="40000"/>
              </a:prstClr>
            </a:outerShdw>
          </a:effectLst>
        </p:spPr>
        <p:txBody>
          <a:bodyPr vert="horz" wrap="square" lIns="51435" tIns="25718" rIns="51435" bIns="25718" numCol="1" rtlCol="0" anchor="t" anchorCtr="0" compatLnSpc="1">
            <a:prstTxWarp prst="textNoShape">
              <a:avLst/>
            </a:prstTxWarp>
          </a:bodyPr>
          <a:lstStyle/>
          <a:p>
            <a:pPr marL="192881" marR="0" indent="-192881" algn="l" defTabSz="514350" rtl="0" eaLnBrk="0" fontAlgn="base" latinLnBrk="0" hangingPunct="0">
              <a:lnSpc>
                <a:spcPct val="90000"/>
              </a:lnSpc>
              <a:spcBef>
                <a:spcPct val="20000"/>
              </a:spcBef>
              <a:spcAft>
                <a:spcPct val="0"/>
              </a:spcAft>
              <a:buClrTx/>
              <a:buSzTx/>
              <a:buFontTx/>
              <a:buChar char="•"/>
              <a:tabLst/>
            </a:pPr>
            <a:endParaRPr kumimoji="0" lang="en-US" sz="1013" b="0" i="0" u="none" strike="noStrike" cap="none" normalizeH="0" baseline="0" dirty="0">
              <a:ln>
                <a:noFill/>
              </a:ln>
              <a:solidFill>
                <a:schemeClr val="tx1"/>
              </a:solidFill>
              <a:effectLst/>
              <a:latin typeface="Arial" charset="0"/>
            </a:endParaRPr>
          </a:p>
        </p:txBody>
      </p:sp>
      <p:sp>
        <p:nvSpPr>
          <p:cNvPr id="8" name="Rectangle 7"/>
          <p:cNvSpPr/>
          <p:nvPr userDrawn="1"/>
        </p:nvSpPr>
        <p:spPr bwMode="auto">
          <a:xfrm>
            <a:off x="0" y="4288706"/>
            <a:ext cx="9144000" cy="142877"/>
          </a:xfrm>
          <a:prstGeom prst="rect">
            <a:avLst/>
          </a:prstGeom>
          <a:solidFill>
            <a:srgbClr val="0B318C"/>
          </a:solidFill>
          <a:ln w="9525" cap="flat" cmpd="sng" algn="ctr">
            <a:solidFill>
              <a:srgbClr val="0B318C"/>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indent="0" algn="l" defTabSz="514350" rtl="0" eaLnBrk="0" fontAlgn="base" latinLnBrk="0" hangingPunct="0">
              <a:lnSpc>
                <a:spcPct val="100000"/>
              </a:lnSpc>
              <a:spcBef>
                <a:spcPct val="0"/>
              </a:spcBef>
              <a:spcAft>
                <a:spcPct val="0"/>
              </a:spcAft>
              <a:buClrTx/>
              <a:buSzTx/>
              <a:buFontTx/>
              <a:buNone/>
              <a:tabLst/>
            </a:pPr>
            <a:endParaRPr kumimoji="0" lang="en-US" sz="1350" b="0" i="0" u="none" strike="noStrike" cap="none" normalizeH="0" baseline="-25000" dirty="0">
              <a:ln>
                <a:noFill/>
              </a:ln>
              <a:solidFill>
                <a:schemeClr val="tx1"/>
              </a:solidFill>
              <a:effectLst/>
              <a:latin typeface="Arial" charset="0"/>
              <a:ea typeface="ＭＳ Ｐゴシック" charset="-128"/>
            </a:endParaRPr>
          </a:p>
        </p:txBody>
      </p:sp>
      <p:pic>
        <p:nvPicPr>
          <p:cNvPr id="10" name="Picture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3327" y="4457700"/>
            <a:ext cx="1428750" cy="664535"/>
          </a:xfrm>
          <a:prstGeom prst="rect">
            <a:avLst/>
          </a:prstGeom>
        </p:spPr>
      </p:pic>
      <p:sp>
        <p:nvSpPr>
          <p:cNvPr id="11" name="TextBox 10"/>
          <p:cNvSpPr txBox="1"/>
          <p:nvPr userDrawn="1"/>
        </p:nvSpPr>
        <p:spPr>
          <a:xfrm>
            <a:off x="3352800" y="4567535"/>
            <a:ext cx="5943600" cy="507831"/>
          </a:xfrm>
          <a:prstGeom prst="rect">
            <a:avLst/>
          </a:prstGeom>
          <a:noFill/>
        </p:spPr>
        <p:txBody>
          <a:bodyPr wrap="square" rtlCol="0">
            <a:spAutoFit/>
          </a:bodyPr>
          <a:lstStyle/>
          <a:p>
            <a:r>
              <a:rPr lang="en-US" sz="1350" b="1" i="0" kern="1200" dirty="0">
                <a:solidFill>
                  <a:schemeClr val="tx1"/>
                </a:solidFill>
                <a:effectLst/>
                <a:latin typeface="+mn-lt"/>
                <a:ea typeface="+mn-ea"/>
                <a:cs typeface="+mn-cs"/>
              </a:rPr>
              <a:t>The 2nd IEEE International Conference on Smart Grid Synchronized Measurements and Analytics (SGSMA) </a:t>
            </a:r>
            <a:r>
              <a:rPr lang="en-US" sz="1200" b="0" i="1" kern="1200" dirty="0">
                <a:solidFill>
                  <a:schemeClr val="tx1"/>
                </a:solidFill>
                <a:effectLst/>
                <a:latin typeface="+mn-lt"/>
                <a:ea typeface="+mn-ea"/>
                <a:cs typeface="+mn-cs"/>
              </a:rPr>
              <a:t>Virtual Event</a:t>
            </a:r>
            <a:r>
              <a:rPr lang="en-US" sz="1200" b="0" i="1"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 May 24-27, 2021</a:t>
            </a:r>
            <a:endParaRPr lang="en-US" sz="1200" i="1" dirty="0"/>
          </a:p>
        </p:txBody>
      </p:sp>
      <p:pic>
        <p:nvPicPr>
          <p:cNvPr id="4" name="Picture 3"/>
          <p:cNvPicPr>
            <a:picLocks noChangeAspect="1"/>
          </p:cNvPicPr>
          <p:nvPr userDrawn="1"/>
        </p:nvPicPr>
        <p:blipFill>
          <a:blip r:embed="rId12"/>
          <a:stretch>
            <a:fillRect/>
          </a:stretch>
        </p:blipFill>
        <p:spPr>
          <a:xfrm>
            <a:off x="268077" y="4457700"/>
            <a:ext cx="720042" cy="652649"/>
          </a:xfrm>
          <a:prstGeom prst="rect">
            <a:avLst/>
          </a:prstGeom>
        </p:spPr>
      </p:pic>
      <p:pic>
        <p:nvPicPr>
          <p:cNvPr id="5" name="Picture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84573" y="4543679"/>
            <a:ext cx="1315827" cy="509883"/>
          </a:xfrm>
          <a:prstGeom prst="rect">
            <a:avLst/>
          </a:prstGeom>
        </p:spPr>
      </p:pic>
    </p:spTree>
    <p:extLst>
      <p:ext uri="{BB962C8B-B14F-4D97-AF65-F5344CB8AC3E}">
        <p14:creationId xmlns:p14="http://schemas.microsoft.com/office/powerpoint/2010/main" val="3561410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56E6EE9-AC6D-4053-98E4-616A14B96B7E}" type="datetimeFigureOut">
              <a:rPr lang="en-US" smtClean="0"/>
              <a:t>5/18/2021</a:t>
            </a:fld>
            <a:endParaRPr lang="en-US" dirty="0"/>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1FE607D-0FD4-433F-97D9-723CACA00336}" type="slidenum">
              <a:rPr lang="en-US" smtClean="0"/>
              <a:t>‹#›</a:t>
            </a:fld>
            <a:endParaRPr lang="en-US" dirty="0"/>
          </a:p>
        </p:txBody>
      </p:sp>
    </p:spTree>
    <p:extLst>
      <p:ext uri="{BB962C8B-B14F-4D97-AF65-F5344CB8AC3E}">
        <p14:creationId xmlns:p14="http://schemas.microsoft.com/office/powerpoint/2010/main" val="419824003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6.png"/><Relationship Id="rId2" Type="http://schemas.microsoft.com/office/2007/relationships/media" Target="../media/media10.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1.m4a"/><Relationship Id="rId7" Type="http://schemas.openxmlformats.org/officeDocument/2006/relationships/image" Target="../media/image8.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audio" Target="../media/media11.m4a"/></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2.m4a"/><Relationship Id="rId7" Type="http://schemas.openxmlformats.org/officeDocument/2006/relationships/image" Target="../media/image8.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microsoft.com/office/2007/relationships/media" Target="../media/media13.m4a"/><Relationship Id="rId7" Type="http://schemas.openxmlformats.org/officeDocument/2006/relationships/image" Target="../media/image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6.png"/><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11.emf"/><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8.m4a"/><Relationship Id="rId7" Type="http://schemas.openxmlformats.org/officeDocument/2006/relationships/image" Target="../media/image12.emf"/><Relationship Id="rId2" Type="http://schemas.microsoft.com/office/2007/relationships/media" Target="../media/media18.m4a"/><Relationship Id="rId1" Type="http://schemas.openxmlformats.org/officeDocument/2006/relationships/tags" Target="../tags/tag12.xml"/><Relationship Id="rId6" Type="http://schemas.openxmlformats.org/officeDocument/2006/relationships/package" Target="../embeddings/Microsoft_Visio_Drawing.vsdx"/><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emf"/><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package" Target="../embeddings/Microsoft_Visio_Drawing1.vsdx"/><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0.m4a"/><Relationship Id="rId7" Type="http://schemas.openxmlformats.org/officeDocument/2006/relationships/image" Target="../media/image12.emf"/><Relationship Id="rId2" Type="http://schemas.microsoft.com/office/2007/relationships/media" Target="../media/media20.m4a"/><Relationship Id="rId1" Type="http://schemas.openxmlformats.org/officeDocument/2006/relationships/tags" Target="../tags/tag13.xml"/><Relationship Id="rId6" Type="http://schemas.openxmlformats.org/officeDocument/2006/relationships/package" Target="../embeddings/Microsoft_Visio_Drawing1.vsdx"/><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2.m4a"/><Relationship Id="rId7" Type="http://schemas.openxmlformats.org/officeDocument/2006/relationships/image" Target="../media/image13.emf"/><Relationship Id="rId2" Type="http://schemas.microsoft.com/office/2007/relationships/media" Target="../media/media22.m4a"/><Relationship Id="rId1" Type="http://schemas.openxmlformats.org/officeDocument/2006/relationships/tags" Target="../tags/tag15.xml"/><Relationship Id="rId6" Type="http://schemas.openxmlformats.org/officeDocument/2006/relationships/package" Target="../embeddings/Microsoft_Visio_Drawing2.vsdx"/><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3.m4a"/><Relationship Id="rId7" Type="http://schemas.openxmlformats.org/officeDocument/2006/relationships/image" Target="../media/image13.emf"/><Relationship Id="rId2" Type="http://schemas.microsoft.com/office/2007/relationships/media" Target="../media/media23.m4a"/><Relationship Id="rId1" Type="http://schemas.openxmlformats.org/officeDocument/2006/relationships/tags" Target="../tags/tag16.xml"/><Relationship Id="rId6" Type="http://schemas.openxmlformats.org/officeDocument/2006/relationships/package" Target="../embeddings/Microsoft_Visio_Drawing3.vsdx"/><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17.xml"/><Relationship Id="rId6" Type="http://schemas.openxmlformats.org/officeDocument/2006/relationships/image" Target="../media/image6.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notesSlide" Target="../notesSlides/notesSlide19.xml"/><Relationship Id="rId3" Type="http://schemas.openxmlformats.org/officeDocument/2006/relationships/audio" Target="../media/media28.m4a"/><Relationship Id="rId7" Type="http://schemas.openxmlformats.org/officeDocument/2006/relationships/tags" Target="../tags/tag22.xml"/><Relationship Id="rId12" Type="http://schemas.openxmlformats.org/officeDocument/2006/relationships/slideLayout" Target="../slideLayouts/slideLayout2.xml"/><Relationship Id="rId2" Type="http://schemas.microsoft.com/office/2007/relationships/media" Target="../media/media28.m4a"/><Relationship Id="rId1" Type="http://schemas.openxmlformats.org/officeDocument/2006/relationships/tags" Target="../tags/tag18.xml"/><Relationship Id="rId6" Type="http://schemas.openxmlformats.org/officeDocument/2006/relationships/tags" Target="../tags/tag21.xml"/><Relationship Id="rId11" Type="http://schemas.openxmlformats.org/officeDocument/2006/relationships/tags" Target="../tags/tag26.xml"/><Relationship Id="rId5" Type="http://schemas.openxmlformats.org/officeDocument/2006/relationships/tags" Target="../tags/tag20.xml"/><Relationship Id="rId10" Type="http://schemas.openxmlformats.org/officeDocument/2006/relationships/tags" Target="../tags/tag25.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6.png"/><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478924"/>
            <a:ext cx="8991600" cy="568826"/>
          </a:xfrm>
        </p:spPr>
        <p:txBody>
          <a:bodyPr>
            <a:noAutofit/>
          </a:bodyPr>
          <a:lstStyle/>
          <a:p>
            <a:r>
              <a:rPr lang="en-US" sz="2400" dirty="0">
                <a:latin typeface="Book Antiqua" panose="02040602050305030304" pitchFamily="18" charset="0"/>
              </a:rPr>
              <a:t>Time-Synchronized Measurements in Romania</a:t>
            </a:r>
            <a:br>
              <a:rPr lang="en-US" sz="2400" dirty="0">
                <a:latin typeface="Book Antiqua" panose="02040602050305030304" pitchFamily="18" charset="0"/>
              </a:rPr>
            </a:br>
            <a:r>
              <a:rPr lang="en-US" sz="2400" dirty="0">
                <a:latin typeface="Book Antiqua" panose="02040602050305030304" pitchFamily="18" charset="0"/>
              </a:rPr>
              <a:t>Technology and Applications</a:t>
            </a:r>
          </a:p>
        </p:txBody>
      </p:sp>
      <p:sp>
        <p:nvSpPr>
          <p:cNvPr id="3" name="Subtitle 2"/>
          <p:cNvSpPr>
            <a:spLocks noGrp="1"/>
          </p:cNvSpPr>
          <p:nvPr>
            <p:ph type="subTitle" idx="1"/>
          </p:nvPr>
        </p:nvSpPr>
        <p:spPr>
          <a:xfrm>
            <a:off x="1066800" y="1490308"/>
            <a:ext cx="7010400" cy="457200"/>
          </a:xfrm>
        </p:spPr>
        <p:txBody>
          <a:bodyPr>
            <a:noAutofit/>
          </a:bodyPr>
          <a:lstStyle/>
          <a:p>
            <a:r>
              <a:rPr lang="en-US" sz="1600" dirty="0">
                <a:latin typeface="Book Antiqua" panose="02040602050305030304" pitchFamily="18" charset="0"/>
              </a:rPr>
              <a:t>Florin Bălaşiu, Anamaria Iamandi</a:t>
            </a:r>
          </a:p>
          <a:p>
            <a:r>
              <a:rPr lang="en-US" sz="1600" dirty="0">
                <a:latin typeface="Book Antiqua" panose="02040602050305030304" pitchFamily="18" charset="0"/>
              </a:rPr>
              <a:t>Gregary C. Zweigle, Jared Bestebreur, Ciprian Hosu, Diego Rodas</a:t>
            </a:r>
          </a:p>
        </p:txBody>
      </p:sp>
      <p:sp>
        <p:nvSpPr>
          <p:cNvPr id="4" name="Rectangle 3"/>
          <p:cNvSpPr/>
          <p:nvPr/>
        </p:nvSpPr>
        <p:spPr>
          <a:xfrm>
            <a:off x="0" y="2495550"/>
            <a:ext cx="9144000" cy="523220"/>
          </a:xfrm>
          <a:prstGeom prst="rect">
            <a:avLst/>
          </a:prstGeom>
        </p:spPr>
        <p:txBody>
          <a:bodyPr wrap="square">
            <a:spAutoFit/>
          </a:bodyPr>
          <a:lstStyle/>
          <a:p>
            <a:pPr algn="ctr"/>
            <a:r>
              <a:rPr lang="en-US" sz="1400" dirty="0">
                <a:latin typeface="Book Antiqua" panose="02040602050305030304" pitchFamily="18" charset="0"/>
              </a:rPr>
              <a:t>Transelectrica, UNO DEN, Romania</a:t>
            </a:r>
          </a:p>
          <a:p>
            <a:pPr algn="ctr"/>
            <a:r>
              <a:rPr lang="en-US" sz="1400" dirty="0">
                <a:latin typeface="Book Antiqua" panose="02040602050305030304" pitchFamily="18" charset="0"/>
              </a:rPr>
              <a:t>Schweitzer Engineering Laboratories, U.S.A. </a:t>
            </a:r>
          </a:p>
        </p:txBody>
      </p:sp>
      <p:pic>
        <p:nvPicPr>
          <p:cNvPr id="9" name="Picture 2" descr="http://igienaserv.ro/wp-content/uploads/2013/01/Transelectrica_Logo.png">
            <a:extLst>
              <a:ext uri="{FF2B5EF4-FFF2-40B4-BE49-F238E27FC236}">
                <a16:creationId xmlns:a16="http://schemas.microsoft.com/office/drawing/2014/main" id="{9180DADC-EAE7-45FD-9E31-93C8AA7E8A19}"/>
              </a:ext>
            </a:extLst>
          </p:cNvPr>
          <p:cNvPicPr>
            <a:picLocks noChangeAspect="1" noChangeArrowheads="1"/>
          </p:cNvPicPr>
          <p:nvPr/>
        </p:nvPicPr>
        <p:blipFill>
          <a:blip r:embed="rId5"/>
          <a:srcRect/>
          <a:stretch>
            <a:fillRect/>
          </a:stretch>
        </p:blipFill>
        <p:spPr bwMode="auto">
          <a:xfrm>
            <a:off x="3792537" y="3238630"/>
            <a:ext cx="588963" cy="571500"/>
          </a:xfrm>
          <a:prstGeom prst="rect">
            <a:avLst/>
          </a:prstGeom>
          <a:noFill/>
          <a:ln w="9525">
            <a:noFill/>
            <a:miter lim="800000"/>
            <a:headEnd/>
            <a:tailEnd/>
          </a:ln>
        </p:spPr>
      </p:pic>
      <p:pic>
        <p:nvPicPr>
          <p:cNvPr id="10" name="Picture 9">
            <a:extLst>
              <a:ext uri="{FF2B5EF4-FFF2-40B4-BE49-F238E27FC236}">
                <a16:creationId xmlns:a16="http://schemas.microsoft.com/office/drawing/2014/main" id="{DFDE46CE-CB88-4AB5-BDD2-A15650CD5C0A}"/>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5800" y="3181350"/>
            <a:ext cx="980087" cy="686061"/>
          </a:xfrm>
          <a:prstGeom prst="rect">
            <a:avLst/>
          </a:prstGeom>
        </p:spPr>
      </p:pic>
      <p:pic>
        <p:nvPicPr>
          <p:cNvPr id="6" name="Audio 5">
            <a:hlinkClick r:id="" action="ppaction://media"/>
            <a:extLst>
              <a:ext uri="{FF2B5EF4-FFF2-40B4-BE49-F238E27FC236}">
                <a16:creationId xmlns:a16="http://schemas.microsoft.com/office/drawing/2014/main" id="{0F86BE35-17B3-4F78-A4A8-14DAB5BBA6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1013711747"/>
      </p:ext>
    </p:extLst>
  </p:cSld>
  <p:clrMapOvr>
    <a:masterClrMapping/>
  </p:clrMapOvr>
  <mc:AlternateContent xmlns:mc="http://schemas.openxmlformats.org/markup-compatibility/2006" xmlns:p14="http://schemas.microsoft.com/office/powerpoint/2010/main">
    <mc:Choice Requires="p14">
      <p:transition spd="slow" p14:dur="2000" advTm="33191"/>
    </mc:Choice>
    <mc:Fallback xmlns="">
      <p:transition spd="slow" advTm="33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1DC03E4-4085-4C33-A3E5-0B743F08A509}"/>
              </a:ext>
            </a:extLst>
          </p:cNvPr>
          <p:cNvSpPr txBox="1">
            <a:spLocks/>
          </p:cNvSpPr>
          <p:nvPr/>
        </p:nvSpPr>
        <p:spPr>
          <a:xfrm>
            <a:off x="616360" y="0"/>
            <a:ext cx="7886700" cy="754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pPr algn="ctr"/>
            <a:r>
              <a:rPr lang="en-US" dirty="0"/>
              <a:t>Overview of the Transmission Network</a:t>
            </a:r>
          </a:p>
        </p:txBody>
      </p:sp>
      <p:pic>
        <p:nvPicPr>
          <p:cNvPr id="7" name="Picture 2">
            <a:extLst>
              <a:ext uri="{FF2B5EF4-FFF2-40B4-BE49-F238E27FC236}">
                <a16:creationId xmlns:a16="http://schemas.microsoft.com/office/drawing/2014/main" id="{0DDCC331-35F6-4D2D-B9CA-B1D91EAE6E47}"/>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741181" y="554695"/>
            <a:ext cx="5174219" cy="3617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2039315831.625403.125165.6251">
            <a:extLst>
              <a:ext uri="{FF2B5EF4-FFF2-40B4-BE49-F238E27FC236}">
                <a16:creationId xmlns:a16="http://schemas.microsoft.com/office/drawing/2014/main" id="{0281424F-2858-4DA0-88E6-B77A1A4EEB41}"/>
              </a:ext>
            </a:extLst>
          </p:cNvPr>
          <p:cNvSpPr>
            <a:spLocks noChangeArrowheads="1"/>
          </p:cNvSpPr>
          <p:nvPr>
            <p:custDataLst>
              <p:tags r:id="rId1"/>
            </p:custDataLst>
          </p:nvPr>
        </p:nvSpPr>
        <p:spPr bwMode="auto">
          <a:xfrm>
            <a:off x="330125" y="819150"/>
            <a:ext cx="3151309" cy="3108624"/>
          </a:xfrm>
          <a:prstGeom prst="rect">
            <a:avLst/>
          </a:prstGeom>
          <a:noFill/>
          <a:ln w="9525">
            <a:noFill/>
            <a:miter lim="800000"/>
            <a:headEnd/>
            <a:tailEnd/>
          </a:ln>
        </p:spPr>
        <p:txBody>
          <a:bodyPr lIns="0" tIns="0" rIns="0" bIns="0"/>
          <a:lstStyle>
            <a:lvl1pPr marL="342900" indent="-342900" defTabSz="1019175" eaLnBrk="0" hangingPunct="0">
              <a:spcBef>
                <a:spcPct val="20000"/>
              </a:spcBef>
              <a:buChar char="•"/>
              <a:defRPr sz="3200">
                <a:solidFill>
                  <a:schemeClr val="tx1"/>
                </a:solidFill>
                <a:latin typeface="Arial" charset="0"/>
              </a:defRPr>
            </a:lvl1pPr>
            <a:lvl2pPr marL="1588" defTabSz="1019175" eaLnBrk="0" hangingPunct="0">
              <a:spcBef>
                <a:spcPct val="20000"/>
              </a:spcBef>
              <a:buChar char="–"/>
              <a:defRPr sz="2800">
                <a:solidFill>
                  <a:schemeClr val="tx1"/>
                </a:solidFill>
                <a:latin typeface="Arial" charset="0"/>
              </a:defRPr>
            </a:lvl2pPr>
            <a:lvl3pPr marL="1143000" indent="-228600" defTabSz="1019175" eaLnBrk="0" hangingPunct="0">
              <a:spcBef>
                <a:spcPct val="20000"/>
              </a:spcBef>
              <a:buChar char="•"/>
              <a:defRPr sz="2400">
                <a:solidFill>
                  <a:schemeClr val="tx1"/>
                </a:solidFill>
                <a:latin typeface="Arial" charset="0"/>
              </a:defRPr>
            </a:lvl3pPr>
            <a:lvl4pPr marL="1600200" indent="-228600" defTabSz="1019175" eaLnBrk="0" hangingPunct="0">
              <a:spcBef>
                <a:spcPct val="20000"/>
              </a:spcBef>
              <a:buChar char="–"/>
              <a:defRPr sz="2000">
                <a:solidFill>
                  <a:schemeClr val="tx1"/>
                </a:solidFill>
                <a:latin typeface="Arial" charset="0"/>
              </a:defRPr>
            </a:lvl4pPr>
            <a:lvl5pPr marL="2057400" indent="-228600" defTabSz="1019175" eaLnBrk="0" hangingPunct="0">
              <a:spcBef>
                <a:spcPct val="20000"/>
              </a:spcBef>
              <a:buChar char="»"/>
              <a:defRPr sz="2000">
                <a:solidFill>
                  <a:schemeClr val="tx1"/>
                </a:solidFill>
                <a:latin typeface="Arial" charset="0"/>
              </a:defRPr>
            </a:lvl5pPr>
            <a:lvl6pPr marL="2514600" indent="-228600" defTabSz="1019175" eaLnBrk="0" fontAlgn="base" hangingPunct="0">
              <a:spcBef>
                <a:spcPct val="20000"/>
              </a:spcBef>
              <a:spcAft>
                <a:spcPct val="0"/>
              </a:spcAft>
              <a:buChar char="»"/>
              <a:defRPr sz="2000">
                <a:solidFill>
                  <a:schemeClr val="tx1"/>
                </a:solidFill>
                <a:latin typeface="Arial" charset="0"/>
              </a:defRPr>
            </a:lvl6pPr>
            <a:lvl7pPr marL="2971800" indent="-228600" defTabSz="1019175" eaLnBrk="0" fontAlgn="base" hangingPunct="0">
              <a:spcBef>
                <a:spcPct val="20000"/>
              </a:spcBef>
              <a:spcAft>
                <a:spcPct val="0"/>
              </a:spcAft>
              <a:buChar char="»"/>
              <a:defRPr sz="2000">
                <a:solidFill>
                  <a:schemeClr val="tx1"/>
                </a:solidFill>
                <a:latin typeface="Arial" charset="0"/>
              </a:defRPr>
            </a:lvl7pPr>
            <a:lvl8pPr marL="3429000" indent="-228600" defTabSz="1019175" eaLnBrk="0" fontAlgn="base" hangingPunct="0">
              <a:spcBef>
                <a:spcPct val="20000"/>
              </a:spcBef>
              <a:spcAft>
                <a:spcPct val="0"/>
              </a:spcAft>
              <a:buChar char="»"/>
              <a:defRPr sz="2000">
                <a:solidFill>
                  <a:schemeClr val="tx1"/>
                </a:solidFill>
                <a:latin typeface="Arial" charset="0"/>
              </a:defRPr>
            </a:lvl8pPr>
            <a:lvl9pPr marL="3886200" indent="-228600" defTabSz="1019175" eaLnBrk="0" fontAlgn="base" hangingPunct="0">
              <a:spcBef>
                <a:spcPct val="20000"/>
              </a:spcBef>
              <a:spcAft>
                <a:spcPct val="0"/>
              </a:spcAft>
              <a:buChar char="»"/>
              <a:defRPr sz="2000">
                <a:solidFill>
                  <a:schemeClr val="tx1"/>
                </a:solidFill>
                <a:latin typeface="Arial" charset="0"/>
              </a:defRPr>
            </a:lvl9pPr>
          </a:lstStyle>
          <a:p>
            <a:pPr marL="344488" lvl="1" indent="-342900" algn="just" eaLnBrk="1" hangingPunct="1">
              <a:lnSpc>
                <a:spcPct val="150000"/>
              </a:lnSpc>
              <a:spcBef>
                <a:spcPct val="0"/>
              </a:spcBef>
              <a:buFont typeface="Arial" panose="020B0604020202020204" pitchFamily="34" charset="0"/>
              <a:buChar char="•"/>
            </a:pPr>
            <a:r>
              <a:rPr lang="en-US" altLang="en-US" sz="1900">
                <a:solidFill>
                  <a:srgbClr val="000000"/>
                </a:solidFill>
                <a:latin typeface="+mj-lt"/>
                <a:cs typeface="Arial" panose="020B0604020202020204" pitchFamily="34" charset="0"/>
              </a:rPr>
              <a:t>~ 3.1 </a:t>
            </a:r>
            <a:r>
              <a:rPr lang="en-US" altLang="en-US" sz="1900" dirty="0">
                <a:solidFill>
                  <a:srgbClr val="000000"/>
                </a:solidFill>
                <a:latin typeface="+mj-lt"/>
                <a:cs typeface="Arial" panose="020B0604020202020204" pitchFamily="34" charset="0"/>
              </a:rPr>
              <a:t>GW wind installed capacity</a:t>
            </a:r>
          </a:p>
          <a:p>
            <a:pPr marL="344488" lvl="1" indent="-342900" algn="just" eaLnBrk="1" hangingPunct="1">
              <a:lnSpc>
                <a:spcPct val="150000"/>
              </a:lnSpc>
              <a:spcBef>
                <a:spcPct val="0"/>
              </a:spcBef>
              <a:buFont typeface="Arial" panose="020B0604020202020204" pitchFamily="34" charset="0"/>
              <a:buChar char="•"/>
            </a:pPr>
            <a:r>
              <a:rPr lang="en-US" altLang="en-US" sz="1900">
                <a:solidFill>
                  <a:srgbClr val="000000"/>
                </a:solidFill>
                <a:latin typeface="+mj-lt"/>
                <a:cs typeface="Arial" panose="020B0604020202020204" pitchFamily="34" charset="0"/>
              </a:rPr>
              <a:t>~ 1.4 </a:t>
            </a:r>
            <a:r>
              <a:rPr lang="en-US" altLang="en-US" sz="1900" dirty="0">
                <a:solidFill>
                  <a:srgbClr val="000000"/>
                </a:solidFill>
                <a:latin typeface="+mj-lt"/>
                <a:cs typeface="Arial" panose="020B0604020202020204" pitchFamily="34" charset="0"/>
              </a:rPr>
              <a:t>GW solar installed capacity</a:t>
            </a:r>
          </a:p>
          <a:p>
            <a:pPr marL="344488" lvl="1" indent="-342900" algn="just" eaLnBrk="1" hangingPunct="1">
              <a:lnSpc>
                <a:spcPct val="150000"/>
              </a:lnSpc>
              <a:spcBef>
                <a:spcPct val="0"/>
              </a:spcBef>
              <a:buFont typeface="Arial" panose="020B0604020202020204" pitchFamily="34" charset="0"/>
              <a:buChar char="•"/>
            </a:pPr>
            <a:r>
              <a:rPr lang="en-US" altLang="en-US" sz="1900" dirty="0">
                <a:solidFill>
                  <a:srgbClr val="000000"/>
                </a:solidFill>
                <a:latin typeface="+mj-lt"/>
                <a:cs typeface="Arial" panose="020B0604020202020204" pitchFamily="34" charset="0"/>
              </a:rPr>
              <a:t>~ 6 GW installed capacity in hydro power plants</a:t>
            </a:r>
          </a:p>
          <a:p>
            <a:pPr marL="344488" lvl="1" indent="-342900" algn="just" eaLnBrk="1" hangingPunct="1">
              <a:lnSpc>
                <a:spcPct val="150000"/>
              </a:lnSpc>
              <a:spcBef>
                <a:spcPct val="0"/>
              </a:spcBef>
              <a:buFont typeface="Arial" panose="020B0604020202020204" pitchFamily="34" charset="0"/>
              <a:buChar char="•"/>
            </a:pPr>
            <a:r>
              <a:rPr lang="en-US" altLang="en-US" sz="1900" dirty="0">
                <a:solidFill>
                  <a:srgbClr val="000000"/>
                </a:solidFill>
                <a:latin typeface="+mj-lt"/>
                <a:cs typeface="Arial" panose="020B0604020202020204" pitchFamily="34" charset="0"/>
              </a:rPr>
              <a:t>~ 9.5 GW </a:t>
            </a:r>
            <a:r>
              <a:rPr lang="en-US" altLang="en-US" sz="1900">
                <a:solidFill>
                  <a:srgbClr val="000000"/>
                </a:solidFill>
                <a:latin typeface="+mj-lt"/>
                <a:cs typeface="Arial" panose="020B0604020202020204" pitchFamily="34" charset="0"/>
              </a:rPr>
              <a:t>peak load</a:t>
            </a:r>
            <a:endParaRPr lang="en-US" altLang="en-US" sz="1900" dirty="0">
              <a:solidFill>
                <a:srgbClr val="000000"/>
              </a:solidFill>
              <a:latin typeface="+mj-lt"/>
              <a:cs typeface="Arial" panose="020B0604020202020204" pitchFamily="34" charset="0"/>
            </a:endParaRPr>
          </a:p>
          <a:p>
            <a:pPr lvl="1" algn="just" eaLnBrk="1" hangingPunct="1">
              <a:lnSpc>
                <a:spcPct val="150000"/>
              </a:lnSpc>
              <a:spcBef>
                <a:spcPct val="0"/>
              </a:spcBef>
              <a:buNone/>
            </a:pPr>
            <a:endParaRPr lang="en-GB" altLang="en-US" sz="1800" b="1" baseline="30000" dirty="0">
              <a:solidFill>
                <a:srgbClr val="000000"/>
              </a:solidFill>
              <a:latin typeface="+mj-lt"/>
              <a:cs typeface="Arial" panose="020B0604020202020204" pitchFamily="34" charset="0"/>
            </a:endParaRPr>
          </a:p>
        </p:txBody>
      </p:sp>
      <p:pic>
        <p:nvPicPr>
          <p:cNvPr id="10" name="Audio 9">
            <a:hlinkClick r:id="" action="ppaction://media"/>
            <a:extLst>
              <a:ext uri="{FF2B5EF4-FFF2-40B4-BE49-F238E27FC236}">
                <a16:creationId xmlns:a16="http://schemas.microsoft.com/office/drawing/2014/main" id="{C9EAC462-547E-4094-955E-1B0C00BC5D9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878260810"/>
      </p:ext>
    </p:extLst>
  </p:cSld>
  <p:clrMapOvr>
    <a:masterClrMapping/>
  </p:clrMapOvr>
  <mc:AlternateContent xmlns:mc="http://schemas.openxmlformats.org/markup-compatibility/2006" xmlns:p14="http://schemas.microsoft.com/office/powerpoint/2010/main">
    <mc:Choice Requires="p14">
      <p:transition spd="slow" p14:dur="2000" advTm="81970"/>
    </mc:Choice>
    <mc:Fallback xmlns="">
      <p:transition spd="slow" advTm="81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1DC03E4-4085-4C33-A3E5-0B743F08A509}"/>
              </a:ext>
            </a:extLst>
          </p:cNvPr>
          <p:cNvSpPr txBox="1">
            <a:spLocks/>
          </p:cNvSpPr>
          <p:nvPr/>
        </p:nvSpPr>
        <p:spPr>
          <a:xfrm>
            <a:off x="616360" y="0"/>
            <a:ext cx="7886700" cy="6667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pPr algn="ctr"/>
            <a:r>
              <a:rPr lang="en-US" dirty="0"/>
              <a:t>Generation/Load Distribution</a:t>
            </a:r>
          </a:p>
        </p:txBody>
      </p:sp>
      <p:pic>
        <p:nvPicPr>
          <p:cNvPr id="7" name="Picture 2">
            <a:extLst>
              <a:ext uri="{FF2B5EF4-FFF2-40B4-BE49-F238E27FC236}">
                <a16:creationId xmlns:a16="http://schemas.microsoft.com/office/drawing/2014/main" id="{0DDCC331-35F6-4D2D-B9CA-B1D91EAE6E47}"/>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741181" y="554695"/>
            <a:ext cx="5174219" cy="3617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2039315831.625403.125165.6251">
            <a:extLst>
              <a:ext uri="{FF2B5EF4-FFF2-40B4-BE49-F238E27FC236}">
                <a16:creationId xmlns:a16="http://schemas.microsoft.com/office/drawing/2014/main" id="{0281424F-2858-4DA0-88E6-B77A1A4EEB41}"/>
              </a:ext>
            </a:extLst>
          </p:cNvPr>
          <p:cNvSpPr>
            <a:spLocks noChangeArrowheads="1"/>
          </p:cNvSpPr>
          <p:nvPr>
            <p:custDataLst>
              <p:tags r:id="rId2"/>
            </p:custDataLst>
          </p:nvPr>
        </p:nvSpPr>
        <p:spPr bwMode="auto">
          <a:xfrm>
            <a:off x="152400" y="666750"/>
            <a:ext cx="3352800" cy="3429000"/>
          </a:xfrm>
          <a:prstGeom prst="rect">
            <a:avLst/>
          </a:prstGeom>
          <a:noFill/>
          <a:ln w="9525">
            <a:noFill/>
            <a:miter lim="800000"/>
            <a:headEnd/>
            <a:tailEnd/>
          </a:ln>
        </p:spPr>
        <p:txBody>
          <a:bodyPr lIns="0" tIns="0" rIns="0" bIns="0"/>
          <a:lstStyle>
            <a:lvl1pPr marL="342900" indent="-342900" defTabSz="1019175" eaLnBrk="0" hangingPunct="0">
              <a:spcBef>
                <a:spcPct val="20000"/>
              </a:spcBef>
              <a:buChar char="•"/>
              <a:defRPr sz="3200">
                <a:solidFill>
                  <a:schemeClr val="tx1"/>
                </a:solidFill>
                <a:latin typeface="Arial" charset="0"/>
              </a:defRPr>
            </a:lvl1pPr>
            <a:lvl2pPr marL="1588" defTabSz="1019175" eaLnBrk="0" hangingPunct="0">
              <a:spcBef>
                <a:spcPct val="20000"/>
              </a:spcBef>
              <a:buChar char="–"/>
              <a:defRPr sz="2800">
                <a:solidFill>
                  <a:schemeClr val="tx1"/>
                </a:solidFill>
                <a:latin typeface="Arial" charset="0"/>
              </a:defRPr>
            </a:lvl2pPr>
            <a:lvl3pPr marL="1143000" indent="-228600" defTabSz="1019175" eaLnBrk="0" hangingPunct="0">
              <a:spcBef>
                <a:spcPct val="20000"/>
              </a:spcBef>
              <a:buChar char="•"/>
              <a:defRPr sz="2400">
                <a:solidFill>
                  <a:schemeClr val="tx1"/>
                </a:solidFill>
                <a:latin typeface="Arial" charset="0"/>
              </a:defRPr>
            </a:lvl3pPr>
            <a:lvl4pPr marL="1600200" indent="-228600" defTabSz="1019175" eaLnBrk="0" hangingPunct="0">
              <a:spcBef>
                <a:spcPct val="20000"/>
              </a:spcBef>
              <a:buChar char="–"/>
              <a:defRPr sz="2000">
                <a:solidFill>
                  <a:schemeClr val="tx1"/>
                </a:solidFill>
                <a:latin typeface="Arial" charset="0"/>
              </a:defRPr>
            </a:lvl4pPr>
            <a:lvl5pPr marL="2057400" indent="-228600" defTabSz="1019175" eaLnBrk="0" hangingPunct="0">
              <a:spcBef>
                <a:spcPct val="20000"/>
              </a:spcBef>
              <a:buChar char="»"/>
              <a:defRPr sz="2000">
                <a:solidFill>
                  <a:schemeClr val="tx1"/>
                </a:solidFill>
                <a:latin typeface="Arial" charset="0"/>
              </a:defRPr>
            </a:lvl5pPr>
            <a:lvl6pPr marL="2514600" indent="-228600" defTabSz="1019175" eaLnBrk="0" fontAlgn="base" hangingPunct="0">
              <a:spcBef>
                <a:spcPct val="20000"/>
              </a:spcBef>
              <a:spcAft>
                <a:spcPct val="0"/>
              </a:spcAft>
              <a:buChar char="»"/>
              <a:defRPr sz="2000">
                <a:solidFill>
                  <a:schemeClr val="tx1"/>
                </a:solidFill>
                <a:latin typeface="Arial" charset="0"/>
              </a:defRPr>
            </a:lvl6pPr>
            <a:lvl7pPr marL="2971800" indent="-228600" defTabSz="1019175" eaLnBrk="0" fontAlgn="base" hangingPunct="0">
              <a:spcBef>
                <a:spcPct val="20000"/>
              </a:spcBef>
              <a:spcAft>
                <a:spcPct val="0"/>
              </a:spcAft>
              <a:buChar char="»"/>
              <a:defRPr sz="2000">
                <a:solidFill>
                  <a:schemeClr val="tx1"/>
                </a:solidFill>
                <a:latin typeface="Arial" charset="0"/>
              </a:defRPr>
            </a:lvl7pPr>
            <a:lvl8pPr marL="3429000" indent="-228600" defTabSz="1019175" eaLnBrk="0" fontAlgn="base" hangingPunct="0">
              <a:spcBef>
                <a:spcPct val="20000"/>
              </a:spcBef>
              <a:spcAft>
                <a:spcPct val="0"/>
              </a:spcAft>
              <a:buChar char="»"/>
              <a:defRPr sz="2000">
                <a:solidFill>
                  <a:schemeClr val="tx1"/>
                </a:solidFill>
                <a:latin typeface="Arial" charset="0"/>
              </a:defRPr>
            </a:lvl8pPr>
            <a:lvl9pPr marL="3886200" indent="-228600" defTabSz="1019175" eaLnBrk="0" fontAlgn="base" hangingPunct="0">
              <a:spcBef>
                <a:spcPct val="20000"/>
              </a:spcBef>
              <a:spcAft>
                <a:spcPct val="0"/>
              </a:spcAft>
              <a:buChar char="»"/>
              <a:defRPr sz="2000">
                <a:solidFill>
                  <a:schemeClr val="tx1"/>
                </a:solidFill>
                <a:latin typeface="Arial" charset="0"/>
              </a:defRPr>
            </a:lvl9pPr>
          </a:lstStyle>
          <a:p>
            <a:pPr marL="344488" lvl="1" indent="-342900" algn="just" eaLnBrk="1" hangingPunct="1">
              <a:spcBef>
                <a:spcPct val="0"/>
              </a:spcBef>
              <a:spcAft>
                <a:spcPts val="800"/>
              </a:spcAft>
              <a:buFont typeface="Arial" panose="020B0604020202020204" pitchFamily="34" charset="0"/>
              <a:buChar char="•"/>
            </a:pPr>
            <a:r>
              <a:rPr lang="en-US" altLang="en-US" sz="1875" dirty="0">
                <a:solidFill>
                  <a:srgbClr val="000000"/>
                </a:solidFill>
                <a:latin typeface="+mj-lt"/>
                <a:cs typeface="Arial" panose="020B0604020202020204" pitchFamily="34" charset="0"/>
              </a:rPr>
              <a:t>~ 2.8 GW wind installed capacity, plus 1.4 GW in nuclear in Southeastern Area</a:t>
            </a:r>
          </a:p>
          <a:p>
            <a:pPr marL="344488" lvl="1" indent="-342900" algn="just" eaLnBrk="1" hangingPunct="1">
              <a:spcBef>
                <a:spcPct val="0"/>
              </a:spcBef>
              <a:spcAft>
                <a:spcPts val="800"/>
              </a:spcAft>
              <a:buFont typeface="Arial" panose="020B0604020202020204" pitchFamily="34" charset="0"/>
              <a:buChar char="•"/>
            </a:pPr>
            <a:r>
              <a:rPr lang="en-US" altLang="en-US" sz="1875" dirty="0">
                <a:solidFill>
                  <a:srgbClr val="000000"/>
                </a:solidFill>
                <a:latin typeface="+mj-lt"/>
                <a:cs typeface="Arial" panose="020B0604020202020204" pitchFamily="34" charset="0"/>
              </a:rPr>
              <a:t>~ 1,4 GW installed in the hydropower plant on Danube river and ~ 2,3 GW coal-based power plants located in the Southwestern Area</a:t>
            </a:r>
          </a:p>
          <a:p>
            <a:pPr marL="344488" lvl="1" indent="-342900" algn="just" eaLnBrk="1" hangingPunct="1">
              <a:spcBef>
                <a:spcPct val="0"/>
              </a:spcBef>
              <a:spcAft>
                <a:spcPts val="800"/>
              </a:spcAft>
              <a:buFont typeface="Arial" panose="020B0604020202020204" pitchFamily="34" charset="0"/>
              <a:buChar char="•"/>
            </a:pPr>
            <a:r>
              <a:rPr lang="en-US" altLang="en-US" sz="1875" dirty="0">
                <a:solidFill>
                  <a:srgbClr val="000000"/>
                </a:solidFill>
                <a:latin typeface="+mj-lt"/>
                <a:cs typeface="Arial" panose="020B0604020202020204" pitchFamily="34" charset="0"/>
              </a:rPr>
              <a:t>Clear demarcation between south and north in generation capabilities</a:t>
            </a:r>
          </a:p>
        </p:txBody>
      </p:sp>
      <p:sp>
        <p:nvSpPr>
          <p:cNvPr id="2" name="Oval 1">
            <a:extLst>
              <a:ext uri="{FF2B5EF4-FFF2-40B4-BE49-F238E27FC236}">
                <a16:creationId xmlns:a16="http://schemas.microsoft.com/office/drawing/2014/main" id="{BD15AEDF-5777-40B4-848F-E18E42766DE2}"/>
              </a:ext>
            </a:extLst>
          </p:cNvPr>
          <p:cNvSpPr/>
          <p:nvPr/>
        </p:nvSpPr>
        <p:spPr>
          <a:xfrm rot="1129088">
            <a:off x="7651147" y="2486423"/>
            <a:ext cx="838200" cy="1524000"/>
          </a:xfrm>
          <a:prstGeom prst="ellipse">
            <a:avLst/>
          </a:prstGeom>
          <a:solidFill>
            <a:srgbClr val="1C4776">
              <a:alpha val="30000"/>
            </a:srgbClr>
          </a:solidFill>
          <a:ln>
            <a:solidFill>
              <a:srgbClr val="1C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G1</a:t>
            </a:r>
          </a:p>
        </p:txBody>
      </p:sp>
      <p:sp>
        <p:nvSpPr>
          <p:cNvPr id="6" name="Oval 5">
            <a:extLst>
              <a:ext uri="{FF2B5EF4-FFF2-40B4-BE49-F238E27FC236}">
                <a16:creationId xmlns:a16="http://schemas.microsoft.com/office/drawing/2014/main" id="{4A2CD0F4-0EBA-4C70-8A4E-CED185D02B85}"/>
              </a:ext>
            </a:extLst>
          </p:cNvPr>
          <p:cNvSpPr/>
          <p:nvPr/>
        </p:nvSpPr>
        <p:spPr>
          <a:xfrm rot="17587131">
            <a:off x="4883090" y="2392710"/>
            <a:ext cx="778322" cy="1693255"/>
          </a:xfrm>
          <a:prstGeom prst="ellipse">
            <a:avLst/>
          </a:prstGeom>
          <a:solidFill>
            <a:srgbClr val="1C4776">
              <a:alpha val="30000"/>
            </a:srgbClr>
          </a:solidFill>
          <a:ln>
            <a:solidFill>
              <a:srgbClr val="1C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G2</a:t>
            </a:r>
          </a:p>
        </p:txBody>
      </p:sp>
      <p:pic>
        <p:nvPicPr>
          <p:cNvPr id="12" name="Audio 11">
            <a:hlinkClick r:id="" action="ppaction://media"/>
            <a:extLst>
              <a:ext uri="{FF2B5EF4-FFF2-40B4-BE49-F238E27FC236}">
                <a16:creationId xmlns:a16="http://schemas.microsoft.com/office/drawing/2014/main" id="{15963A43-DF7F-48D1-A76D-60D248F0613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04238" y="4598988"/>
            <a:ext cx="487362" cy="487362"/>
          </a:xfrm>
          <a:prstGeom prst="rect">
            <a:avLst/>
          </a:prstGeom>
        </p:spPr>
      </p:pic>
    </p:spTree>
    <p:custDataLst>
      <p:tags r:id="rId1"/>
    </p:custDataLst>
    <p:extLst>
      <p:ext uri="{BB962C8B-B14F-4D97-AF65-F5344CB8AC3E}">
        <p14:creationId xmlns:p14="http://schemas.microsoft.com/office/powerpoint/2010/main" val="2203716515"/>
      </p:ext>
    </p:extLst>
  </p:cSld>
  <p:clrMapOvr>
    <a:masterClrMapping/>
  </p:clrMapOvr>
  <mc:AlternateContent xmlns:mc="http://schemas.openxmlformats.org/markup-compatibility/2006" xmlns:p14="http://schemas.microsoft.com/office/powerpoint/2010/main">
    <mc:Choice Requires="p14">
      <p:transition spd="slow" p14:dur="2000" advTm="36862"/>
    </mc:Choice>
    <mc:Fallback xmlns="">
      <p:transition spd="slow" advTm="36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50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50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fade">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fade">
                                      <p:cBhvr>
                                        <p:cTn id="2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2"/>
                </p:tgtEl>
              </p:cMediaNode>
            </p:audio>
          </p:childTnLst>
        </p:cTn>
      </p:par>
    </p:tnLst>
    <p:bldLst>
      <p:bldP spid="2"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1DC03E4-4085-4C33-A3E5-0B743F08A509}"/>
              </a:ext>
            </a:extLst>
          </p:cNvPr>
          <p:cNvSpPr txBox="1">
            <a:spLocks/>
          </p:cNvSpPr>
          <p:nvPr/>
        </p:nvSpPr>
        <p:spPr>
          <a:xfrm>
            <a:off x="616360" y="0"/>
            <a:ext cx="7886700" cy="59408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pPr algn="ctr"/>
            <a:r>
              <a:rPr lang="en-US" dirty="0"/>
              <a:t>Load Distribution</a:t>
            </a:r>
          </a:p>
        </p:txBody>
      </p:sp>
      <p:pic>
        <p:nvPicPr>
          <p:cNvPr id="7" name="Picture 2">
            <a:extLst>
              <a:ext uri="{FF2B5EF4-FFF2-40B4-BE49-F238E27FC236}">
                <a16:creationId xmlns:a16="http://schemas.microsoft.com/office/drawing/2014/main" id="{0DDCC331-35F6-4D2D-B9CA-B1D91EAE6E47}"/>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741181" y="554695"/>
            <a:ext cx="5174219" cy="3617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2039315831.625403.125165.6251">
            <a:extLst>
              <a:ext uri="{FF2B5EF4-FFF2-40B4-BE49-F238E27FC236}">
                <a16:creationId xmlns:a16="http://schemas.microsoft.com/office/drawing/2014/main" id="{0281424F-2858-4DA0-88E6-B77A1A4EEB41}"/>
              </a:ext>
            </a:extLst>
          </p:cNvPr>
          <p:cNvSpPr>
            <a:spLocks noChangeArrowheads="1"/>
          </p:cNvSpPr>
          <p:nvPr>
            <p:custDataLst>
              <p:tags r:id="rId2"/>
            </p:custDataLst>
          </p:nvPr>
        </p:nvSpPr>
        <p:spPr bwMode="auto">
          <a:xfrm>
            <a:off x="330125" y="666750"/>
            <a:ext cx="3151309" cy="3108624"/>
          </a:xfrm>
          <a:prstGeom prst="rect">
            <a:avLst/>
          </a:prstGeom>
          <a:noFill/>
          <a:ln w="9525">
            <a:noFill/>
            <a:miter lim="800000"/>
            <a:headEnd/>
            <a:tailEnd/>
          </a:ln>
        </p:spPr>
        <p:txBody>
          <a:bodyPr lIns="0" tIns="0" rIns="0" bIns="0"/>
          <a:lstStyle>
            <a:lvl1pPr marL="342900" indent="-342900" defTabSz="1019175" eaLnBrk="0" hangingPunct="0">
              <a:spcBef>
                <a:spcPct val="20000"/>
              </a:spcBef>
              <a:buChar char="•"/>
              <a:defRPr sz="3200">
                <a:solidFill>
                  <a:schemeClr val="tx1"/>
                </a:solidFill>
                <a:latin typeface="Arial" charset="0"/>
              </a:defRPr>
            </a:lvl1pPr>
            <a:lvl2pPr marL="1588" defTabSz="1019175" eaLnBrk="0" hangingPunct="0">
              <a:spcBef>
                <a:spcPct val="20000"/>
              </a:spcBef>
              <a:buChar char="–"/>
              <a:defRPr sz="2800">
                <a:solidFill>
                  <a:schemeClr val="tx1"/>
                </a:solidFill>
                <a:latin typeface="Arial" charset="0"/>
              </a:defRPr>
            </a:lvl2pPr>
            <a:lvl3pPr marL="1143000" indent="-228600" defTabSz="1019175" eaLnBrk="0" hangingPunct="0">
              <a:spcBef>
                <a:spcPct val="20000"/>
              </a:spcBef>
              <a:buChar char="•"/>
              <a:defRPr sz="2400">
                <a:solidFill>
                  <a:schemeClr val="tx1"/>
                </a:solidFill>
                <a:latin typeface="Arial" charset="0"/>
              </a:defRPr>
            </a:lvl3pPr>
            <a:lvl4pPr marL="1600200" indent="-228600" defTabSz="1019175" eaLnBrk="0" hangingPunct="0">
              <a:spcBef>
                <a:spcPct val="20000"/>
              </a:spcBef>
              <a:buChar char="–"/>
              <a:defRPr sz="2000">
                <a:solidFill>
                  <a:schemeClr val="tx1"/>
                </a:solidFill>
                <a:latin typeface="Arial" charset="0"/>
              </a:defRPr>
            </a:lvl4pPr>
            <a:lvl5pPr marL="2057400" indent="-228600" defTabSz="1019175" eaLnBrk="0" hangingPunct="0">
              <a:spcBef>
                <a:spcPct val="20000"/>
              </a:spcBef>
              <a:buChar char="»"/>
              <a:defRPr sz="2000">
                <a:solidFill>
                  <a:schemeClr val="tx1"/>
                </a:solidFill>
                <a:latin typeface="Arial" charset="0"/>
              </a:defRPr>
            </a:lvl5pPr>
            <a:lvl6pPr marL="2514600" indent="-228600" defTabSz="1019175" eaLnBrk="0" fontAlgn="base" hangingPunct="0">
              <a:spcBef>
                <a:spcPct val="20000"/>
              </a:spcBef>
              <a:spcAft>
                <a:spcPct val="0"/>
              </a:spcAft>
              <a:buChar char="»"/>
              <a:defRPr sz="2000">
                <a:solidFill>
                  <a:schemeClr val="tx1"/>
                </a:solidFill>
                <a:latin typeface="Arial" charset="0"/>
              </a:defRPr>
            </a:lvl6pPr>
            <a:lvl7pPr marL="2971800" indent="-228600" defTabSz="1019175" eaLnBrk="0" fontAlgn="base" hangingPunct="0">
              <a:spcBef>
                <a:spcPct val="20000"/>
              </a:spcBef>
              <a:spcAft>
                <a:spcPct val="0"/>
              </a:spcAft>
              <a:buChar char="»"/>
              <a:defRPr sz="2000">
                <a:solidFill>
                  <a:schemeClr val="tx1"/>
                </a:solidFill>
                <a:latin typeface="Arial" charset="0"/>
              </a:defRPr>
            </a:lvl7pPr>
            <a:lvl8pPr marL="3429000" indent="-228600" defTabSz="1019175" eaLnBrk="0" fontAlgn="base" hangingPunct="0">
              <a:spcBef>
                <a:spcPct val="20000"/>
              </a:spcBef>
              <a:spcAft>
                <a:spcPct val="0"/>
              </a:spcAft>
              <a:buChar char="»"/>
              <a:defRPr sz="2000">
                <a:solidFill>
                  <a:schemeClr val="tx1"/>
                </a:solidFill>
                <a:latin typeface="Arial" charset="0"/>
              </a:defRPr>
            </a:lvl8pPr>
            <a:lvl9pPr marL="3886200" indent="-228600" defTabSz="1019175" eaLnBrk="0" fontAlgn="base" hangingPunct="0">
              <a:spcBef>
                <a:spcPct val="20000"/>
              </a:spcBef>
              <a:spcAft>
                <a:spcPct val="0"/>
              </a:spcAft>
              <a:buChar char="»"/>
              <a:defRPr sz="2000">
                <a:solidFill>
                  <a:schemeClr val="tx1"/>
                </a:solidFill>
                <a:latin typeface="Arial" charset="0"/>
              </a:defRPr>
            </a:lvl9pPr>
          </a:lstStyle>
          <a:p>
            <a:pPr marL="344488" lvl="1" indent="-342900" algn="just" eaLnBrk="1" hangingPunct="1">
              <a:lnSpc>
                <a:spcPct val="150000"/>
              </a:lnSpc>
              <a:spcBef>
                <a:spcPct val="0"/>
              </a:spcBef>
              <a:spcAft>
                <a:spcPts val="500"/>
              </a:spcAft>
              <a:buFont typeface="Arial" panose="020B0604020202020204" pitchFamily="34" charset="0"/>
              <a:buChar char="•"/>
            </a:pPr>
            <a:r>
              <a:rPr lang="en-US" altLang="en-US" sz="1900" dirty="0">
                <a:solidFill>
                  <a:srgbClr val="000000"/>
                </a:solidFill>
                <a:latin typeface="+mj-lt"/>
                <a:cs typeface="Arial" panose="020B0604020202020204" pitchFamily="34" charset="0"/>
              </a:rPr>
              <a:t>~ 1.4 GW peak Load in Bucharest region</a:t>
            </a:r>
          </a:p>
          <a:p>
            <a:pPr marL="344488" lvl="1" indent="-342900" algn="just" eaLnBrk="1" hangingPunct="1">
              <a:lnSpc>
                <a:spcPct val="150000"/>
              </a:lnSpc>
              <a:spcBef>
                <a:spcPct val="0"/>
              </a:spcBef>
              <a:spcAft>
                <a:spcPts val="500"/>
              </a:spcAft>
              <a:buFont typeface="Arial" panose="020B0604020202020204" pitchFamily="34" charset="0"/>
              <a:buChar char="•"/>
            </a:pPr>
            <a:r>
              <a:rPr lang="en-US" altLang="en-US" sz="1900" dirty="0">
                <a:solidFill>
                  <a:srgbClr val="000000"/>
                </a:solidFill>
                <a:latin typeface="+mj-lt"/>
                <a:cs typeface="Arial" panose="020B0604020202020204" pitchFamily="34" charset="0"/>
              </a:rPr>
              <a:t>~ 2.8 GW peak Load in North Western region</a:t>
            </a:r>
          </a:p>
          <a:p>
            <a:pPr marL="344488" lvl="1" indent="-342900" algn="just" eaLnBrk="1" hangingPunct="1">
              <a:lnSpc>
                <a:spcPct val="150000"/>
              </a:lnSpc>
              <a:spcBef>
                <a:spcPct val="0"/>
              </a:spcBef>
              <a:spcAft>
                <a:spcPts val="500"/>
              </a:spcAft>
              <a:buFont typeface="Arial" panose="020B0604020202020204" pitchFamily="34" charset="0"/>
              <a:buChar char="•"/>
            </a:pPr>
            <a:r>
              <a:rPr lang="en-US" altLang="en-US" sz="1900" dirty="0">
                <a:solidFill>
                  <a:srgbClr val="000000"/>
                </a:solidFill>
                <a:cs typeface="Arial" panose="020B0604020202020204" pitchFamily="34" charset="0"/>
              </a:rPr>
              <a:t>~ </a:t>
            </a:r>
            <a:r>
              <a:rPr lang="en-US" altLang="en-US" sz="1900" dirty="0">
                <a:solidFill>
                  <a:srgbClr val="000000"/>
                </a:solidFill>
                <a:latin typeface="+mj-lt"/>
                <a:cs typeface="Arial" panose="020B0604020202020204" pitchFamily="34" charset="0"/>
              </a:rPr>
              <a:t>1.2 GW peak Load in North Eastern region</a:t>
            </a:r>
          </a:p>
          <a:p>
            <a:pPr lvl="1" algn="just" eaLnBrk="1" hangingPunct="1">
              <a:lnSpc>
                <a:spcPct val="150000"/>
              </a:lnSpc>
              <a:spcBef>
                <a:spcPct val="0"/>
              </a:spcBef>
              <a:spcAft>
                <a:spcPts val="500"/>
              </a:spcAft>
              <a:buNone/>
            </a:pPr>
            <a:r>
              <a:rPr lang="en-US" altLang="en-US" sz="1900" dirty="0">
                <a:solidFill>
                  <a:srgbClr val="000000"/>
                </a:solidFill>
                <a:latin typeface="+mj-lt"/>
                <a:cs typeface="Arial" panose="020B0604020202020204" pitchFamily="34" charset="0"/>
              </a:rPr>
              <a:t>of ~ 9.5 GW total peak load </a:t>
            </a:r>
          </a:p>
          <a:p>
            <a:pPr marL="344488" lvl="1" indent="-342900" algn="just" eaLnBrk="1" hangingPunct="1">
              <a:lnSpc>
                <a:spcPct val="150000"/>
              </a:lnSpc>
              <a:spcBef>
                <a:spcPct val="0"/>
              </a:spcBef>
              <a:spcAft>
                <a:spcPts val="500"/>
              </a:spcAft>
              <a:buFont typeface="Arial" panose="020B0604020202020204" pitchFamily="34" charset="0"/>
              <a:buChar char="•"/>
            </a:pPr>
            <a:endParaRPr lang="en-US" altLang="en-US" sz="1900" dirty="0">
              <a:solidFill>
                <a:srgbClr val="000000"/>
              </a:solidFill>
              <a:latin typeface="+mj-lt"/>
              <a:cs typeface="Arial" panose="020B0604020202020204" pitchFamily="34" charset="0"/>
            </a:endParaRPr>
          </a:p>
          <a:p>
            <a:pPr lvl="1" algn="just" eaLnBrk="1" hangingPunct="1">
              <a:lnSpc>
                <a:spcPct val="150000"/>
              </a:lnSpc>
              <a:spcBef>
                <a:spcPct val="0"/>
              </a:spcBef>
              <a:spcAft>
                <a:spcPts val="500"/>
              </a:spcAft>
              <a:buNone/>
            </a:pPr>
            <a:endParaRPr lang="en-GB" altLang="en-US" sz="1800" b="1" baseline="30000" dirty="0">
              <a:solidFill>
                <a:srgbClr val="000000"/>
              </a:solidFill>
              <a:latin typeface="+mj-lt"/>
              <a:cs typeface="Arial" panose="020B0604020202020204" pitchFamily="34" charset="0"/>
            </a:endParaRPr>
          </a:p>
          <a:p>
            <a:pPr lvl="1" algn="just" eaLnBrk="1" hangingPunct="1">
              <a:lnSpc>
                <a:spcPct val="150000"/>
              </a:lnSpc>
              <a:spcBef>
                <a:spcPct val="0"/>
              </a:spcBef>
              <a:spcAft>
                <a:spcPts val="500"/>
              </a:spcAft>
              <a:buNone/>
            </a:pPr>
            <a:endParaRPr lang="en-GB" altLang="en-US" sz="1800" b="1" baseline="30000" dirty="0">
              <a:solidFill>
                <a:srgbClr val="000000"/>
              </a:solidFill>
              <a:latin typeface="+mj-lt"/>
              <a:cs typeface="Arial" panose="020B0604020202020204" pitchFamily="34" charset="0"/>
            </a:endParaRPr>
          </a:p>
        </p:txBody>
      </p:sp>
      <p:sp>
        <p:nvSpPr>
          <p:cNvPr id="2" name="Oval 1">
            <a:extLst>
              <a:ext uri="{FF2B5EF4-FFF2-40B4-BE49-F238E27FC236}">
                <a16:creationId xmlns:a16="http://schemas.microsoft.com/office/drawing/2014/main" id="{BD15AEDF-5777-40B4-848F-E18E42766DE2}"/>
              </a:ext>
            </a:extLst>
          </p:cNvPr>
          <p:cNvSpPr/>
          <p:nvPr/>
        </p:nvSpPr>
        <p:spPr>
          <a:xfrm rot="1129088">
            <a:off x="7651147" y="2486423"/>
            <a:ext cx="838200" cy="1524000"/>
          </a:xfrm>
          <a:prstGeom prst="ellipse">
            <a:avLst/>
          </a:prstGeom>
          <a:solidFill>
            <a:srgbClr val="1C4776">
              <a:alpha val="30000"/>
            </a:srgbClr>
          </a:solidFill>
          <a:ln>
            <a:solidFill>
              <a:srgbClr val="1C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G1</a:t>
            </a:r>
          </a:p>
        </p:txBody>
      </p:sp>
      <p:sp>
        <p:nvSpPr>
          <p:cNvPr id="6" name="Oval 5">
            <a:extLst>
              <a:ext uri="{FF2B5EF4-FFF2-40B4-BE49-F238E27FC236}">
                <a16:creationId xmlns:a16="http://schemas.microsoft.com/office/drawing/2014/main" id="{4A2CD0F4-0EBA-4C70-8A4E-CED185D02B85}"/>
              </a:ext>
            </a:extLst>
          </p:cNvPr>
          <p:cNvSpPr/>
          <p:nvPr/>
        </p:nvSpPr>
        <p:spPr>
          <a:xfrm rot="17587131">
            <a:off x="4883090" y="2392710"/>
            <a:ext cx="778322" cy="1693255"/>
          </a:xfrm>
          <a:prstGeom prst="ellipse">
            <a:avLst/>
          </a:prstGeom>
          <a:solidFill>
            <a:srgbClr val="1C4776">
              <a:alpha val="30000"/>
            </a:srgbClr>
          </a:solidFill>
          <a:ln>
            <a:solidFill>
              <a:srgbClr val="1C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G2</a:t>
            </a:r>
          </a:p>
        </p:txBody>
      </p:sp>
      <p:sp>
        <p:nvSpPr>
          <p:cNvPr id="8" name="Oval 7">
            <a:extLst>
              <a:ext uri="{FF2B5EF4-FFF2-40B4-BE49-F238E27FC236}">
                <a16:creationId xmlns:a16="http://schemas.microsoft.com/office/drawing/2014/main" id="{82E9D335-ED1D-4226-8F2E-DE34858FE6D4}"/>
              </a:ext>
            </a:extLst>
          </p:cNvPr>
          <p:cNvSpPr/>
          <p:nvPr/>
        </p:nvSpPr>
        <p:spPr>
          <a:xfrm>
            <a:off x="6627916" y="3051380"/>
            <a:ext cx="588883" cy="570230"/>
          </a:xfrm>
          <a:prstGeom prst="ellipse">
            <a:avLst/>
          </a:prstGeom>
          <a:solidFill>
            <a:srgbClr val="FF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L1</a:t>
            </a:r>
          </a:p>
        </p:txBody>
      </p:sp>
      <p:sp>
        <p:nvSpPr>
          <p:cNvPr id="9" name="Oval 8">
            <a:extLst>
              <a:ext uri="{FF2B5EF4-FFF2-40B4-BE49-F238E27FC236}">
                <a16:creationId xmlns:a16="http://schemas.microsoft.com/office/drawing/2014/main" id="{AE416340-3F63-4F02-B06B-E6F86068AFE7}"/>
              </a:ext>
            </a:extLst>
          </p:cNvPr>
          <p:cNvSpPr/>
          <p:nvPr/>
        </p:nvSpPr>
        <p:spPr>
          <a:xfrm>
            <a:off x="4810667" y="1065150"/>
            <a:ext cx="1265095" cy="1225023"/>
          </a:xfrm>
          <a:prstGeom prst="ellipse">
            <a:avLst/>
          </a:prstGeom>
          <a:solidFill>
            <a:srgbClr val="FF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L2</a:t>
            </a:r>
          </a:p>
        </p:txBody>
      </p:sp>
      <p:sp>
        <p:nvSpPr>
          <p:cNvPr id="10" name="Oval 9">
            <a:extLst>
              <a:ext uri="{FF2B5EF4-FFF2-40B4-BE49-F238E27FC236}">
                <a16:creationId xmlns:a16="http://schemas.microsoft.com/office/drawing/2014/main" id="{FCC8E44B-31BF-4853-A787-42FA41AEDA25}"/>
              </a:ext>
            </a:extLst>
          </p:cNvPr>
          <p:cNvSpPr/>
          <p:nvPr/>
        </p:nvSpPr>
        <p:spPr>
          <a:xfrm>
            <a:off x="6492809" y="1144425"/>
            <a:ext cx="1265095" cy="1225023"/>
          </a:xfrm>
          <a:prstGeom prst="ellipse">
            <a:avLst/>
          </a:prstGeom>
          <a:solidFill>
            <a:srgbClr val="FF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L3</a:t>
            </a:r>
          </a:p>
        </p:txBody>
      </p:sp>
      <p:pic>
        <p:nvPicPr>
          <p:cNvPr id="16" name="Audio 15">
            <a:hlinkClick r:id="" action="ppaction://media"/>
            <a:extLst>
              <a:ext uri="{FF2B5EF4-FFF2-40B4-BE49-F238E27FC236}">
                <a16:creationId xmlns:a16="http://schemas.microsoft.com/office/drawing/2014/main" id="{53FD6CC2-77BB-4AC8-8FA8-5388FE6A216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04238" y="4503738"/>
            <a:ext cx="487362" cy="487362"/>
          </a:xfrm>
          <a:prstGeom prst="rect">
            <a:avLst/>
          </a:prstGeom>
        </p:spPr>
      </p:pic>
    </p:spTree>
    <p:custDataLst>
      <p:tags r:id="rId1"/>
    </p:custDataLst>
    <p:extLst>
      <p:ext uri="{BB962C8B-B14F-4D97-AF65-F5344CB8AC3E}">
        <p14:creationId xmlns:p14="http://schemas.microsoft.com/office/powerpoint/2010/main" val="1018283126"/>
      </p:ext>
    </p:extLst>
  </p:cSld>
  <p:clrMapOvr>
    <a:masterClrMapping/>
  </p:clrMapOvr>
  <mc:AlternateContent xmlns:mc="http://schemas.openxmlformats.org/markup-compatibility/2006" xmlns:p14="http://schemas.microsoft.com/office/powerpoint/2010/main">
    <mc:Choice Requires="p14">
      <p:transition spd="slow" p14:dur="2000" advTm="55589"/>
    </mc:Choice>
    <mc:Fallback xmlns="">
      <p:transition spd="slow" advTm="55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0"/>
                            </p:stCondLst>
                            <p:childTnLst>
                              <p:par>
                                <p:cTn id="8" presetID="10" presetClass="entr" presetSubtype="0" fill="hold" nodeType="afterEffect">
                                  <p:stCondLst>
                                    <p:cond delay="50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fade">
                                      <p:cBhvr>
                                        <p:cTn id="21" dur="500"/>
                                        <p:tgtEl>
                                          <p:spTgt spid="14">
                                            <p:txEl>
                                              <p:pRg st="1" end="1"/>
                                            </p:txEl>
                                          </p:spTgt>
                                        </p:tgtEl>
                                      </p:cBhvr>
                                    </p:animEffect>
                                  </p:childTnLst>
                                </p:cTn>
                              </p:par>
                            </p:childTnLst>
                          </p:cTn>
                        </p:par>
                        <p:par>
                          <p:cTn id="22" fill="hold">
                            <p:stCondLst>
                              <p:cond delay="500"/>
                            </p:stCondLst>
                            <p:childTnLst>
                              <p:par>
                                <p:cTn id="23" presetID="10" presetClass="entr" presetSubtype="0" fill="hold" grpId="0" nodeType="afterEffect">
                                  <p:stCondLst>
                                    <p:cond delay="8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8000"/>
                                  </p:stCondLst>
                                  <p:childTnLst>
                                    <p:set>
                                      <p:cBhvr>
                                        <p:cTn id="27" dur="1" fill="hold">
                                          <p:stCondLst>
                                            <p:cond delay="0"/>
                                          </p:stCondLst>
                                        </p:cTn>
                                        <p:tgtEl>
                                          <p:spTgt spid="14">
                                            <p:txEl>
                                              <p:pRg st="2" end="2"/>
                                            </p:txEl>
                                          </p:spTgt>
                                        </p:tgtEl>
                                        <p:attrNameLst>
                                          <p:attrName>style.visibility</p:attrName>
                                        </p:attrNameLst>
                                      </p:cBhvr>
                                      <p:to>
                                        <p:strVal val="visible"/>
                                      </p:to>
                                    </p:set>
                                    <p:animEffect transition="in" filter="fade">
                                      <p:cBhvr>
                                        <p:cTn id="28" dur="500"/>
                                        <p:tgtEl>
                                          <p:spTgt spid="14">
                                            <p:txEl>
                                              <p:pRg st="2" end="2"/>
                                            </p:txEl>
                                          </p:spTgt>
                                        </p:tgtEl>
                                      </p:cBhvr>
                                    </p:animEffect>
                                  </p:childTnLst>
                                </p:cTn>
                              </p:par>
                              <p:par>
                                <p:cTn id="29" presetID="10" presetClass="entr" presetSubtype="0" fill="hold" nodeType="withEffect">
                                  <p:stCondLst>
                                    <p:cond delay="8000"/>
                                  </p:stCondLst>
                                  <p:childTnLst>
                                    <p:set>
                                      <p:cBhvr>
                                        <p:cTn id="30" dur="1" fill="hold">
                                          <p:stCondLst>
                                            <p:cond delay="0"/>
                                          </p:stCondLst>
                                        </p:cTn>
                                        <p:tgtEl>
                                          <p:spTgt spid="14">
                                            <p:txEl>
                                              <p:pRg st="3" end="3"/>
                                            </p:txEl>
                                          </p:spTgt>
                                        </p:tgtEl>
                                        <p:attrNameLst>
                                          <p:attrName>style.visibility</p:attrName>
                                        </p:attrNameLst>
                                      </p:cBhvr>
                                      <p:to>
                                        <p:strVal val="visible"/>
                                      </p:to>
                                    </p:set>
                                    <p:animEffect transition="in" filter="fade">
                                      <p:cBhvr>
                                        <p:cTn id="31"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6"/>
                </p:tgtEl>
              </p:cMediaNode>
            </p:audio>
          </p:childTnLst>
        </p:cTn>
      </p:par>
    </p:tnLst>
    <p:bldLst>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1DC03E4-4085-4C33-A3E5-0B743F08A509}"/>
              </a:ext>
            </a:extLst>
          </p:cNvPr>
          <p:cNvSpPr txBox="1">
            <a:spLocks/>
          </p:cNvSpPr>
          <p:nvPr/>
        </p:nvSpPr>
        <p:spPr>
          <a:xfrm>
            <a:off x="616360" y="0"/>
            <a:ext cx="7886700" cy="55469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pPr algn="ctr"/>
            <a:r>
              <a:rPr lang="en-US" dirty="0"/>
              <a:t>New Transmission Lines</a:t>
            </a:r>
          </a:p>
        </p:txBody>
      </p:sp>
      <p:pic>
        <p:nvPicPr>
          <p:cNvPr id="5" name="Picture 2">
            <a:extLst>
              <a:ext uri="{FF2B5EF4-FFF2-40B4-BE49-F238E27FC236}">
                <a16:creationId xmlns:a16="http://schemas.microsoft.com/office/drawing/2014/main" id="{0DDCC331-35F6-4D2D-B9CA-B1D91EAE6E47}"/>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741181" y="554695"/>
            <a:ext cx="5174219" cy="3617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2039315831.625403.125165.6251">
            <a:extLst>
              <a:ext uri="{FF2B5EF4-FFF2-40B4-BE49-F238E27FC236}">
                <a16:creationId xmlns:a16="http://schemas.microsoft.com/office/drawing/2014/main" id="{0281424F-2858-4DA0-88E6-B77A1A4EEB41}"/>
              </a:ext>
            </a:extLst>
          </p:cNvPr>
          <p:cNvSpPr>
            <a:spLocks noChangeArrowheads="1"/>
          </p:cNvSpPr>
          <p:nvPr>
            <p:custDataLst>
              <p:tags r:id="rId2"/>
            </p:custDataLst>
          </p:nvPr>
        </p:nvSpPr>
        <p:spPr bwMode="auto">
          <a:xfrm>
            <a:off x="152400" y="798952"/>
            <a:ext cx="3151309" cy="3449198"/>
          </a:xfrm>
          <a:prstGeom prst="rect">
            <a:avLst/>
          </a:prstGeom>
          <a:noFill/>
          <a:ln w="9525">
            <a:noFill/>
            <a:miter lim="800000"/>
            <a:headEnd/>
            <a:tailEnd/>
          </a:ln>
        </p:spPr>
        <p:txBody>
          <a:bodyPr lIns="0" tIns="0" rIns="0" bIns="0"/>
          <a:lstStyle>
            <a:lvl1pPr marL="342900" indent="-342900" defTabSz="1019175" eaLnBrk="0" hangingPunct="0">
              <a:spcBef>
                <a:spcPct val="20000"/>
              </a:spcBef>
              <a:buChar char="•"/>
              <a:defRPr sz="3200">
                <a:solidFill>
                  <a:schemeClr val="tx1"/>
                </a:solidFill>
                <a:latin typeface="Arial" charset="0"/>
              </a:defRPr>
            </a:lvl1pPr>
            <a:lvl2pPr marL="1588" defTabSz="1019175" eaLnBrk="0" hangingPunct="0">
              <a:spcBef>
                <a:spcPct val="20000"/>
              </a:spcBef>
              <a:buChar char="–"/>
              <a:defRPr sz="2800">
                <a:solidFill>
                  <a:schemeClr val="tx1"/>
                </a:solidFill>
                <a:latin typeface="Arial" charset="0"/>
              </a:defRPr>
            </a:lvl2pPr>
            <a:lvl3pPr marL="1143000" indent="-228600" defTabSz="1019175" eaLnBrk="0" hangingPunct="0">
              <a:spcBef>
                <a:spcPct val="20000"/>
              </a:spcBef>
              <a:buChar char="•"/>
              <a:defRPr sz="2400">
                <a:solidFill>
                  <a:schemeClr val="tx1"/>
                </a:solidFill>
                <a:latin typeface="Arial" charset="0"/>
              </a:defRPr>
            </a:lvl3pPr>
            <a:lvl4pPr marL="1600200" indent="-228600" defTabSz="1019175" eaLnBrk="0" hangingPunct="0">
              <a:spcBef>
                <a:spcPct val="20000"/>
              </a:spcBef>
              <a:buChar char="–"/>
              <a:defRPr sz="2000">
                <a:solidFill>
                  <a:schemeClr val="tx1"/>
                </a:solidFill>
                <a:latin typeface="Arial" charset="0"/>
              </a:defRPr>
            </a:lvl4pPr>
            <a:lvl5pPr marL="2057400" indent="-228600" defTabSz="1019175" eaLnBrk="0" hangingPunct="0">
              <a:spcBef>
                <a:spcPct val="20000"/>
              </a:spcBef>
              <a:buChar char="»"/>
              <a:defRPr sz="2000">
                <a:solidFill>
                  <a:schemeClr val="tx1"/>
                </a:solidFill>
                <a:latin typeface="Arial" charset="0"/>
              </a:defRPr>
            </a:lvl5pPr>
            <a:lvl6pPr marL="2514600" indent="-228600" defTabSz="1019175" eaLnBrk="0" fontAlgn="base" hangingPunct="0">
              <a:spcBef>
                <a:spcPct val="20000"/>
              </a:spcBef>
              <a:spcAft>
                <a:spcPct val="0"/>
              </a:spcAft>
              <a:buChar char="»"/>
              <a:defRPr sz="2000">
                <a:solidFill>
                  <a:schemeClr val="tx1"/>
                </a:solidFill>
                <a:latin typeface="Arial" charset="0"/>
              </a:defRPr>
            </a:lvl6pPr>
            <a:lvl7pPr marL="2971800" indent="-228600" defTabSz="1019175" eaLnBrk="0" fontAlgn="base" hangingPunct="0">
              <a:spcBef>
                <a:spcPct val="20000"/>
              </a:spcBef>
              <a:spcAft>
                <a:spcPct val="0"/>
              </a:spcAft>
              <a:buChar char="»"/>
              <a:defRPr sz="2000">
                <a:solidFill>
                  <a:schemeClr val="tx1"/>
                </a:solidFill>
                <a:latin typeface="Arial" charset="0"/>
              </a:defRPr>
            </a:lvl7pPr>
            <a:lvl8pPr marL="3429000" indent="-228600" defTabSz="1019175" eaLnBrk="0" fontAlgn="base" hangingPunct="0">
              <a:spcBef>
                <a:spcPct val="20000"/>
              </a:spcBef>
              <a:spcAft>
                <a:spcPct val="0"/>
              </a:spcAft>
              <a:buChar char="»"/>
              <a:defRPr sz="2000">
                <a:solidFill>
                  <a:schemeClr val="tx1"/>
                </a:solidFill>
                <a:latin typeface="Arial" charset="0"/>
              </a:defRPr>
            </a:lvl8pPr>
            <a:lvl9pPr marL="3886200" indent="-228600" defTabSz="1019175" eaLnBrk="0" fontAlgn="base" hangingPunct="0">
              <a:spcBef>
                <a:spcPct val="20000"/>
              </a:spcBef>
              <a:spcAft>
                <a:spcPct val="0"/>
              </a:spcAft>
              <a:buChar char="»"/>
              <a:defRPr sz="2000">
                <a:solidFill>
                  <a:schemeClr val="tx1"/>
                </a:solidFill>
                <a:latin typeface="Arial" charset="0"/>
              </a:defRPr>
            </a:lvl9pPr>
          </a:lstStyle>
          <a:p>
            <a:pPr marL="287338" lvl="1" indent="-285750" algn="just" eaLnBrk="1" hangingPunct="1">
              <a:spcBef>
                <a:spcPct val="0"/>
              </a:spcBef>
              <a:spcAft>
                <a:spcPts val="1500"/>
              </a:spcAft>
              <a:buFont typeface="Arial" panose="020B0604020202020204" pitchFamily="34" charset="0"/>
              <a:buChar char="•"/>
            </a:pPr>
            <a:r>
              <a:rPr lang="en-US" altLang="en-US" sz="1800" dirty="0">
                <a:solidFill>
                  <a:srgbClr val="000000"/>
                </a:solidFill>
                <a:latin typeface="+mj-lt"/>
                <a:cs typeface="Arial" panose="020B0604020202020204" pitchFamily="34" charset="0"/>
              </a:rPr>
              <a:t>The 400 kV </a:t>
            </a:r>
            <a:r>
              <a:rPr lang="en-US" altLang="en-US" sz="1800" dirty="0" err="1">
                <a:solidFill>
                  <a:srgbClr val="000000"/>
                </a:solidFill>
                <a:latin typeface="+mj-lt"/>
                <a:cs typeface="Arial" panose="020B0604020202020204" pitchFamily="34" charset="0"/>
              </a:rPr>
              <a:t>Cernavoda</a:t>
            </a:r>
            <a:r>
              <a:rPr lang="en-US" altLang="en-US" sz="1800" dirty="0">
                <a:solidFill>
                  <a:srgbClr val="000000"/>
                </a:solidFill>
                <a:latin typeface="+mj-lt"/>
                <a:cs typeface="Arial" panose="020B0604020202020204" pitchFamily="34" charset="0"/>
              </a:rPr>
              <a:t> – </a:t>
            </a:r>
            <a:r>
              <a:rPr lang="en-US" altLang="en-US" sz="1800" dirty="0" err="1">
                <a:solidFill>
                  <a:srgbClr val="000000"/>
                </a:solidFill>
                <a:latin typeface="+mj-lt"/>
                <a:cs typeface="Arial" panose="020B0604020202020204" pitchFamily="34" charset="0"/>
              </a:rPr>
              <a:t>Gura</a:t>
            </a:r>
            <a:r>
              <a:rPr lang="en-US" altLang="en-US" sz="1800" dirty="0">
                <a:solidFill>
                  <a:srgbClr val="000000"/>
                </a:solidFill>
                <a:latin typeface="+mj-lt"/>
                <a:cs typeface="Arial" panose="020B0604020202020204" pitchFamily="34" charset="0"/>
              </a:rPr>
              <a:t> </a:t>
            </a:r>
            <a:r>
              <a:rPr lang="en-US" altLang="en-US" sz="1800" dirty="0" err="1">
                <a:solidFill>
                  <a:srgbClr val="000000"/>
                </a:solidFill>
                <a:latin typeface="+mj-lt"/>
                <a:cs typeface="Arial" panose="020B0604020202020204" pitchFamily="34" charset="0"/>
              </a:rPr>
              <a:t>Ialomitei</a:t>
            </a:r>
            <a:r>
              <a:rPr lang="en-US" altLang="en-US" sz="1800" dirty="0">
                <a:solidFill>
                  <a:srgbClr val="000000"/>
                </a:solidFill>
                <a:latin typeface="+mj-lt"/>
                <a:cs typeface="Arial" panose="020B0604020202020204" pitchFamily="34" charset="0"/>
              </a:rPr>
              <a:t> – </a:t>
            </a:r>
            <a:r>
              <a:rPr lang="en-US" altLang="en-US" sz="1800" dirty="0" err="1">
                <a:solidFill>
                  <a:srgbClr val="000000"/>
                </a:solidFill>
                <a:latin typeface="+mj-lt"/>
                <a:cs typeface="Arial" panose="020B0604020202020204" pitchFamily="34" charset="0"/>
              </a:rPr>
              <a:t>Stalpu</a:t>
            </a:r>
            <a:r>
              <a:rPr lang="en-US" altLang="en-US" sz="1800" dirty="0">
                <a:solidFill>
                  <a:srgbClr val="000000"/>
                </a:solidFill>
                <a:latin typeface="+mj-lt"/>
                <a:cs typeface="Arial" panose="020B0604020202020204" pitchFamily="34" charset="0"/>
              </a:rPr>
              <a:t> – </a:t>
            </a:r>
            <a:r>
              <a:rPr lang="en-US" altLang="en-US" sz="1800" dirty="0" err="1">
                <a:solidFill>
                  <a:srgbClr val="000000"/>
                </a:solidFill>
                <a:latin typeface="+mj-lt"/>
                <a:cs typeface="Arial" panose="020B0604020202020204" pitchFamily="34" charset="0"/>
              </a:rPr>
              <a:t>Teleajen</a:t>
            </a:r>
            <a:r>
              <a:rPr lang="en-US" altLang="en-US" sz="1800" dirty="0">
                <a:solidFill>
                  <a:srgbClr val="000000"/>
                </a:solidFill>
                <a:latin typeface="+mj-lt"/>
                <a:cs typeface="Arial" panose="020B0604020202020204" pitchFamily="34" charset="0"/>
              </a:rPr>
              <a:t> - </a:t>
            </a:r>
            <a:r>
              <a:rPr lang="en-US" altLang="en-US" sz="1800" dirty="0" err="1">
                <a:solidFill>
                  <a:srgbClr val="000000"/>
                </a:solidFill>
                <a:latin typeface="+mj-lt"/>
                <a:cs typeface="Arial" panose="020B0604020202020204" pitchFamily="34" charset="0"/>
              </a:rPr>
              <a:t>Brazi</a:t>
            </a:r>
            <a:r>
              <a:rPr lang="en-US" altLang="en-US" sz="1800" dirty="0">
                <a:solidFill>
                  <a:srgbClr val="000000"/>
                </a:solidFill>
                <a:latin typeface="+mj-lt"/>
                <a:cs typeface="Arial" panose="020B0604020202020204" pitchFamily="34" charset="0"/>
              </a:rPr>
              <a:t> Vest and </a:t>
            </a:r>
            <a:r>
              <a:rPr lang="en-US" altLang="en-US" sz="1800" dirty="0" err="1">
                <a:solidFill>
                  <a:srgbClr val="000000"/>
                </a:solidFill>
                <a:latin typeface="+mj-lt"/>
                <a:cs typeface="Arial" panose="020B0604020202020204" pitchFamily="34" charset="0"/>
              </a:rPr>
              <a:t>Smardan</a:t>
            </a:r>
            <a:r>
              <a:rPr lang="en-US" altLang="en-US" sz="1800" dirty="0">
                <a:solidFill>
                  <a:srgbClr val="000000"/>
                </a:solidFill>
                <a:latin typeface="+mj-lt"/>
                <a:cs typeface="Arial" panose="020B0604020202020204" pitchFamily="34" charset="0"/>
              </a:rPr>
              <a:t> - </a:t>
            </a:r>
            <a:r>
              <a:rPr lang="en-US" altLang="en-US" sz="1800" dirty="0" err="1">
                <a:solidFill>
                  <a:srgbClr val="000000"/>
                </a:solidFill>
                <a:latin typeface="+mj-lt"/>
                <a:cs typeface="Arial" panose="020B0604020202020204" pitchFamily="34" charset="0"/>
              </a:rPr>
              <a:t>Gutinas</a:t>
            </a:r>
            <a:endParaRPr lang="en-US" altLang="en-US" sz="1800" dirty="0">
              <a:solidFill>
                <a:srgbClr val="000000"/>
              </a:solidFill>
              <a:latin typeface="+mj-lt"/>
              <a:cs typeface="Arial" panose="020B0604020202020204" pitchFamily="34" charset="0"/>
            </a:endParaRPr>
          </a:p>
          <a:p>
            <a:pPr marL="344488" lvl="1" indent="-342900" algn="just" eaLnBrk="1" hangingPunct="1">
              <a:spcBef>
                <a:spcPct val="0"/>
              </a:spcBef>
              <a:spcAft>
                <a:spcPts val="1800"/>
              </a:spcAft>
              <a:buFont typeface="Arial" panose="020B0604020202020204" pitchFamily="34" charset="0"/>
              <a:buChar char="•"/>
            </a:pPr>
            <a:r>
              <a:rPr lang="en-US" altLang="en-US" sz="1800" dirty="0">
                <a:solidFill>
                  <a:srgbClr val="000000"/>
                </a:solidFill>
                <a:latin typeface="+mj-lt"/>
                <a:cs typeface="Arial" panose="020B0604020202020204" pitchFamily="34" charset="0"/>
              </a:rPr>
              <a:t>The 400 kV corridor </a:t>
            </a:r>
            <a:r>
              <a:rPr lang="en-US" altLang="en-US" sz="1800" dirty="0" err="1">
                <a:solidFill>
                  <a:srgbClr val="000000"/>
                </a:solidFill>
                <a:latin typeface="+mj-lt"/>
                <a:cs typeface="Arial" panose="020B0604020202020204" pitchFamily="34" charset="0"/>
              </a:rPr>
              <a:t>Portile</a:t>
            </a:r>
            <a:r>
              <a:rPr lang="en-US" altLang="en-US" sz="1800" dirty="0">
                <a:solidFill>
                  <a:srgbClr val="000000"/>
                </a:solidFill>
                <a:latin typeface="+mj-lt"/>
                <a:cs typeface="Arial" panose="020B0604020202020204" pitchFamily="34" charset="0"/>
              </a:rPr>
              <a:t> de </a:t>
            </a:r>
            <a:r>
              <a:rPr lang="en-US" altLang="en-US" sz="1800" dirty="0" err="1">
                <a:solidFill>
                  <a:srgbClr val="000000"/>
                </a:solidFill>
                <a:latin typeface="+mj-lt"/>
                <a:cs typeface="Arial" panose="020B0604020202020204" pitchFamily="34" charset="0"/>
              </a:rPr>
              <a:t>Fier</a:t>
            </a:r>
            <a:r>
              <a:rPr lang="en-US" altLang="en-US" sz="1800" dirty="0">
                <a:solidFill>
                  <a:srgbClr val="000000"/>
                </a:solidFill>
                <a:latin typeface="+mj-lt"/>
                <a:cs typeface="Arial" panose="020B0604020202020204" pitchFamily="34" charset="0"/>
              </a:rPr>
              <a:t> – Resita – Timisoara – Arad </a:t>
            </a:r>
          </a:p>
          <a:p>
            <a:pPr marL="344488" lvl="1" indent="-342900" algn="just" eaLnBrk="1" hangingPunct="1">
              <a:spcBef>
                <a:spcPct val="0"/>
              </a:spcBef>
              <a:spcAft>
                <a:spcPts val="1800"/>
              </a:spcAft>
              <a:buFont typeface="Arial" panose="020B0604020202020204" pitchFamily="34" charset="0"/>
              <a:buChar char="•"/>
            </a:pPr>
            <a:r>
              <a:rPr lang="en-US" altLang="en-US" sz="1800" dirty="0">
                <a:solidFill>
                  <a:srgbClr val="000000"/>
                </a:solidFill>
                <a:latin typeface="+mj-lt"/>
                <a:cs typeface="Arial" panose="020B0604020202020204" pitchFamily="34" charset="0"/>
              </a:rPr>
              <a:t>400 kV OHL Suceava - </a:t>
            </a:r>
            <a:r>
              <a:rPr lang="en-US" altLang="en-US" sz="1800" dirty="0" err="1">
                <a:solidFill>
                  <a:srgbClr val="000000"/>
                </a:solidFill>
                <a:latin typeface="+mj-lt"/>
                <a:cs typeface="Arial" panose="020B0604020202020204" pitchFamily="34" charset="0"/>
              </a:rPr>
              <a:t>Gadalin</a:t>
            </a:r>
            <a:endParaRPr lang="en-GB" altLang="en-US" sz="1800" b="1" baseline="30000" dirty="0">
              <a:solidFill>
                <a:srgbClr val="000000"/>
              </a:solidFill>
              <a:latin typeface="+mj-lt"/>
              <a:cs typeface="Arial" panose="020B0604020202020204" pitchFamily="34" charset="0"/>
            </a:endParaRPr>
          </a:p>
        </p:txBody>
      </p:sp>
      <p:sp>
        <p:nvSpPr>
          <p:cNvPr id="12" name="Oval 11">
            <a:extLst>
              <a:ext uri="{FF2B5EF4-FFF2-40B4-BE49-F238E27FC236}">
                <a16:creationId xmlns:a16="http://schemas.microsoft.com/office/drawing/2014/main" id="{9791D77E-5699-41EB-BD8F-30E5E9548C29}"/>
              </a:ext>
            </a:extLst>
          </p:cNvPr>
          <p:cNvSpPr/>
          <p:nvPr/>
        </p:nvSpPr>
        <p:spPr>
          <a:xfrm rot="1129088">
            <a:off x="6705582" y="2075655"/>
            <a:ext cx="1808007" cy="1297014"/>
          </a:xfrm>
          <a:prstGeom prst="ellipse">
            <a:avLst/>
          </a:prstGeom>
          <a:solidFill>
            <a:srgbClr val="7030A0">
              <a:alpha val="3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L1+L3</a:t>
            </a:r>
            <a:endParaRPr lang="en-US" dirty="0">
              <a:solidFill>
                <a:schemeClr val="bg1"/>
              </a:solidFill>
            </a:endParaRPr>
          </a:p>
        </p:txBody>
      </p:sp>
      <p:sp>
        <p:nvSpPr>
          <p:cNvPr id="14" name="Oval 13">
            <a:extLst>
              <a:ext uri="{FF2B5EF4-FFF2-40B4-BE49-F238E27FC236}">
                <a16:creationId xmlns:a16="http://schemas.microsoft.com/office/drawing/2014/main" id="{DA68E9BA-A7E3-427F-95F1-7F1B7257FA60}"/>
              </a:ext>
            </a:extLst>
          </p:cNvPr>
          <p:cNvSpPr/>
          <p:nvPr/>
        </p:nvSpPr>
        <p:spPr>
          <a:xfrm rot="3378885">
            <a:off x="3915313" y="2157357"/>
            <a:ext cx="1459205" cy="911635"/>
          </a:xfrm>
          <a:prstGeom prst="ellipse">
            <a:avLst/>
          </a:prstGeom>
          <a:solidFill>
            <a:srgbClr val="7030A0">
              <a:alpha val="3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L2</a:t>
            </a:r>
            <a:endParaRPr lang="en-US" dirty="0">
              <a:solidFill>
                <a:schemeClr val="bg1"/>
              </a:solidFill>
            </a:endParaRPr>
          </a:p>
        </p:txBody>
      </p:sp>
      <p:sp>
        <p:nvSpPr>
          <p:cNvPr id="15" name="Oval 14">
            <a:extLst>
              <a:ext uri="{FF2B5EF4-FFF2-40B4-BE49-F238E27FC236}">
                <a16:creationId xmlns:a16="http://schemas.microsoft.com/office/drawing/2014/main" id="{DA68E9BA-A7E3-427F-95F1-7F1B7257FA60}"/>
              </a:ext>
            </a:extLst>
          </p:cNvPr>
          <p:cNvSpPr/>
          <p:nvPr/>
        </p:nvSpPr>
        <p:spPr>
          <a:xfrm rot="4176921">
            <a:off x="6023896" y="581887"/>
            <a:ext cx="508194" cy="1397159"/>
          </a:xfrm>
          <a:prstGeom prst="ellipse">
            <a:avLst/>
          </a:prstGeom>
          <a:solidFill>
            <a:srgbClr val="7030A0">
              <a:alpha val="3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L4</a:t>
            </a:r>
            <a:endParaRPr lang="en-US" dirty="0">
              <a:solidFill>
                <a:schemeClr val="bg1"/>
              </a:solidFill>
            </a:endParaRPr>
          </a:p>
        </p:txBody>
      </p:sp>
      <p:pic>
        <p:nvPicPr>
          <p:cNvPr id="10" name="Audio 9">
            <a:hlinkClick r:id="" action="ppaction://media"/>
            <a:extLst>
              <a:ext uri="{FF2B5EF4-FFF2-40B4-BE49-F238E27FC236}">
                <a16:creationId xmlns:a16="http://schemas.microsoft.com/office/drawing/2014/main" id="{3E689737-1C66-4744-9A7A-EE48B76F645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4238" y="4503738"/>
            <a:ext cx="487362" cy="487362"/>
          </a:xfrm>
          <a:prstGeom prst="rect">
            <a:avLst/>
          </a:prstGeom>
        </p:spPr>
      </p:pic>
    </p:spTree>
    <p:custDataLst>
      <p:tags r:id="rId1"/>
    </p:custDataLst>
    <p:extLst>
      <p:ext uri="{BB962C8B-B14F-4D97-AF65-F5344CB8AC3E}">
        <p14:creationId xmlns:p14="http://schemas.microsoft.com/office/powerpoint/2010/main" val="2794997081"/>
      </p:ext>
    </p:extLst>
  </p:cSld>
  <p:clrMapOvr>
    <a:masterClrMapping/>
  </p:clrMapOvr>
  <mc:AlternateContent xmlns:mc="http://schemas.openxmlformats.org/markup-compatibility/2006" xmlns:p14="http://schemas.microsoft.com/office/powerpoint/2010/main">
    <mc:Choice Requires="p14">
      <p:transition spd="slow" p14:dur="2000" advTm="48466"/>
    </mc:Choice>
    <mc:Fallback xmlns="">
      <p:transition spd="slow" advTm="48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0"/>
                </p:tgtEl>
              </p:cMediaNode>
            </p:audio>
          </p:childTnLst>
        </p:cTn>
      </p:par>
    </p:tnLst>
    <p:bldLst>
      <p:bldP spid="12"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21DC03E4-4085-4C33-A3E5-0B743F08A509}"/>
              </a:ext>
            </a:extLst>
          </p:cNvPr>
          <p:cNvSpPr txBox="1">
            <a:spLocks/>
          </p:cNvSpPr>
          <p:nvPr/>
        </p:nvSpPr>
        <p:spPr>
          <a:xfrm>
            <a:off x="616360" y="0"/>
            <a:ext cx="7886700" cy="6244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r>
              <a:rPr lang="en-US" dirty="0"/>
              <a:t>Modernization of Protection and Control</a:t>
            </a:r>
          </a:p>
        </p:txBody>
      </p:sp>
      <p:sp>
        <p:nvSpPr>
          <p:cNvPr id="9" name="2039315831.625403.125165.6251">
            <a:extLst>
              <a:ext uri="{FF2B5EF4-FFF2-40B4-BE49-F238E27FC236}">
                <a16:creationId xmlns:a16="http://schemas.microsoft.com/office/drawing/2014/main" id="{0281424F-2858-4DA0-88E6-B77A1A4EEB41}"/>
              </a:ext>
            </a:extLst>
          </p:cNvPr>
          <p:cNvSpPr>
            <a:spLocks noChangeArrowheads="1"/>
          </p:cNvSpPr>
          <p:nvPr>
            <p:custDataLst>
              <p:tags r:id="rId1"/>
            </p:custDataLst>
          </p:nvPr>
        </p:nvSpPr>
        <p:spPr bwMode="auto">
          <a:xfrm>
            <a:off x="152401" y="819150"/>
            <a:ext cx="3376852" cy="3108624"/>
          </a:xfrm>
          <a:prstGeom prst="rect">
            <a:avLst/>
          </a:prstGeom>
          <a:noFill/>
          <a:ln w="9525">
            <a:noFill/>
            <a:miter lim="800000"/>
            <a:headEnd/>
            <a:tailEnd/>
          </a:ln>
        </p:spPr>
        <p:txBody>
          <a:bodyPr lIns="0" tIns="0" rIns="0" bIns="0"/>
          <a:lstStyle>
            <a:lvl1pPr marL="342900" indent="-342900" defTabSz="1019175" eaLnBrk="0" hangingPunct="0">
              <a:spcBef>
                <a:spcPct val="20000"/>
              </a:spcBef>
              <a:buChar char="•"/>
              <a:defRPr sz="3200">
                <a:solidFill>
                  <a:schemeClr val="tx1"/>
                </a:solidFill>
                <a:latin typeface="Arial" charset="0"/>
              </a:defRPr>
            </a:lvl1pPr>
            <a:lvl2pPr marL="1588" defTabSz="1019175" eaLnBrk="0" hangingPunct="0">
              <a:spcBef>
                <a:spcPct val="20000"/>
              </a:spcBef>
              <a:buChar char="–"/>
              <a:defRPr sz="2800">
                <a:solidFill>
                  <a:schemeClr val="tx1"/>
                </a:solidFill>
                <a:latin typeface="Arial" charset="0"/>
              </a:defRPr>
            </a:lvl2pPr>
            <a:lvl3pPr marL="1143000" indent="-228600" defTabSz="1019175" eaLnBrk="0" hangingPunct="0">
              <a:spcBef>
                <a:spcPct val="20000"/>
              </a:spcBef>
              <a:buChar char="•"/>
              <a:defRPr sz="2400">
                <a:solidFill>
                  <a:schemeClr val="tx1"/>
                </a:solidFill>
                <a:latin typeface="Arial" charset="0"/>
              </a:defRPr>
            </a:lvl3pPr>
            <a:lvl4pPr marL="1600200" indent="-228600" defTabSz="1019175" eaLnBrk="0" hangingPunct="0">
              <a:spcBef>
                <a:spcPct val="20000"/>
              </a:spcBef>
              <a:buChar char="–"/>
              <a:defRPr sz="2000">
                <a:solidFill>
                  <a:schemeClr val="tx1"/>
                </a:solidFill>
                <a:latin typeface="Arial" charset="0"/>
              </a:defRPr>
            </a:lvl4pPr>
            <a:lvl5pPr marL="2057400" indent="-228600" defTabSz="1019175" eaLnBrk="0" hangingPunct="0">
              <a:spcBef>
                <a:spcPct val="20000"/>
              </a:spcBef>
              <a:buChar char="»"/>
              <a:defRPr sz="2000">
                <a:solidFill>
                  <a:schemeClr val="tx1"/>
                </a:solidFill>
                <a:latin typeface="Arial" charset="0"/>
              </a:defRPr>
            </a:lvl5pPr>
            <a:lvl6pPr marL="2514600" indent="-228600" defTabSz="1019175" eaLnBrk="0" fontAlgn="base" hangingPunct="0">
              <a:spcBef>
                <a:spcPct val="20000"/>
              </a:spcBef>
              <a:spcAft>
                <a:spcPct val="0"/>
              </a:spcAft>
              <a:buChar char="»"/>
              <a:defRPr sz="2000">
                <a:solidFill>
                  <a:schemeClr val="tx1"/>
                </a:solidFill>
                <a:latin typeface="Arial" charset="0"/>
              </a:defRPr>
            </a:lvl6pPr>
            <a:lvl7pPr marL="2971800" indent="-228600" defTabSz="1019175" eaLnBrk="0" fontAlgn="base" hangingPunct="0">
              <a:spcBef>
                <a:spcPct val="20000"/>
              </a:spcBef>
              <a:spcAft>
                <a:spcPct val="0"/>
              </a:spcAft>
              <a:buChar char="»"/>
              <a:defRPr sz="2000">
                <a:solidFill>
                  <a:schemeClr val="tx1"/>
                </a:solidFill>
                <a:latin typeface="Arial" charset="0"/>
              </a:defRPr>
            </a:lvl7pPr>
            <a:lvl8pPr marL="3429000" indent="-228600" defTabSz="1019175" eaLnBrk="0" fontAlgn="base" hangingPunct="0">
              <a:spcBef>
                <a:spcPct val="20000"/>
              </a:spcBef>
              <a:spcAft>
                <a:spcPct val="0"/>
              </a:spcAft>
              <a:buChar char="»"/>
              <a:defRPr sz="2000">
                <a:solidFill>
                  <a:schemeClr val="tx1"/>
                </a:solidFill>
                <a:latin typeface="Arial" charset="0"/>
              </a:defRPr>
            </a:lvl8pPr>
            <a:lvl9pPr marL="3886200" indent="-228600" defTabSz="1019175" eaLnBrk="0" fontAlgn="base" hangingPunct="0">
              <a:spcBef>
                <a:spcPct val="20000"/>
              </a:spcBef>
              <a:spcAft>
                <a:spcPct val="0"/>
              </a:spcAft>
              <a:buChar char="»"/>
              <a:defRPr sz="2000">
                <a:solidFill>
                  <a:schemeClr val="tx1"/>
                </a:solidFill>
                <a:latin typeface="Arial" charset="0"/>
              </a:defRPr>
            </a:lvl9pPr>
          </a:lstStyle>
          <a:p>
            <a:pPr marL="344488" lvl="1" indent="-342900" algn="just" eaLnBrk="1" hangingPunct="1">
              <a:lnSpc>
                <a:spcPct val="150000"/>
              </a:lnSpc>
              <a:spcBef>
                <a:spcPct val="0"/>
              </a:spcBef>
              <a:buFont typeface="Arial" panose="020B0604020202020204" pitchFamily="34" charset="0"/>
              <a:buChar char="•"/>
            </a:pPr>
            <a:r>
              <a:rPr lang="en-US" altLang="en-US" sz="1900" dirty="0">
                <a:solidFill>
                  <a:srgbClr val="000000"/>
                </a:solidFill>
                <a:latin typeface="+mj-lt"/>
                <a:cs typeface="Arial" panose="020B0604020202020204" pitchFamily="34" charset="0"/>
              </a:rPr>
              <a:t>20 substations under complete rehabilitation – primary and secondary equipment</a:t>
            </a:r>
          </a:p>
          <a:p>
            <a:pPr marL="344488" lvl="1" indent="-342900" algn="just" eaLnBrk="1" hangingPunct="1">
              <a:lnSpc>
                <a:spcPct val="150000"/>
              </a:lnSpc>
              <a:spcBef>
                <a:spcPct val="0"/>
              </a:spcBef>
              <a:buFont typeface="Arial" panose="020B0604020202020204" pitchFamily="34" charset="0"/>
              <a:buChar char="•"/>
            </a:pPr>
            <a:r>
              <a:rPr lang="en-US" altLang="en-US" sz="1900" dirty="0">
                <a:solidFill>
                  <a:srgbClr val="000000"/>
                </a:solidFill>
                <a:latin typeface="+mj-lt"/>
                <a:cs typeface="Arial" panose="020B0604020202020204" pitchFamily="34" charset="0"/>
              </a:rPr>
              <a:t> 2 substations upgrading the protection and control systems</a:t>
            </a:r>
          </a:p>
          <a:p>
            <a:pPr marL="344488" lvl="1" indent="-342900" algn="just" eaLnBrk="1" hangingPunct="1">
              <a:lnSpc>
                <a:spcPct val="150000"/>
              </a:lnSpc>
              <a:spcBef>
                <a:spcPct val="0"/>
              </a:spcBef>
              <a:buFont typeface="Arial" panose="020B0604020202020204" pitchFamily="34" charset="0"/>
              <a:buChar char="•"/>
            </a:pPr>
            <a:r>
              <a:rPr lang="en-US" altLang="en-US" sz="1900" dirty="0">
                <a:solidFill>
                  <a:srgbClr val="000000"/>
                </a:solidFill>
                <a:latin typeface="+mj-lt"/>
                <a:cs typeface="Arial" panose="020B0604020202020204" pitchFamily="34" charset="0"/>
              </a:rPr>
              <a:t>One pilot project for a digital substation </a:t>
            </a:r>
          </a:p>
          <a:p>
            <a:pPr lvl="1" algn="just" eaLnBrk="1" hangingPunct="1">
              <a:lnSpc>
                <a:spcPct val="150000"/>
              </a:lnSpc>
              <a:spcBef>
                <a:spcPct val="0"/>
              </a:spcBef>
              <a:buNone/>
            </a:pPr>
            <a:endParaRPr lang="en-GB" altLang="en-US" sz="1800" b="1" baseline="30000" dirty="0">
              <a:solidFill>
                <a:srgbClr val="000000"/>
              </a:solidFill>
              <a:latin typeface="+mj-lt"/>
              <a:cs typeface="Arial" panose="020B0604020202020204" pitchFamily="34" charset="0"/>
            </a:endParaRPr>
          </a:p>
        </p:txBody>
      </p:sp>
      <p:grpSp>
        <p:nvGrpSpPr>
          <p:cNvPr id="11" name="Group 10"/>
          <p:cNvGrpSpPr>
            <a:grpSpLocks/>
          </p:cNvGrpSpPr>
          <p:nvPr/>
        </p:nvGrpSpPr>
        <p:grpSpPr>
          <a:xfrm>
            <a:off x="3742200" y="553950"/>
            <a:ext cx="5173200" cy="3618000"/>
            <a:chOff x="76200" y="762000"/>
            <a:chExt cx="7345534" cy="5133975"/>
          </a:xfrm>
        </p:grpSpPr>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0"/>
              <a:ext cx="7345534"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6172200" y="3838575"/>
              <a:ext cx="3048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5" name="Rectangle 14"/>
            <p:cNvSpPr/>
            <p:nvPr/>
          </p:nvSpPr>
          <p:spPr>
            <a:xfrm>
              <a:off x="5638800" y="5138678"/>
              <a:ext cx="3048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6" name="Rectangle 15"/>
            <p:cNvSpPr/>
            <p:nvPr/>
          </p:nvSpPr>
          <p:spPr>
            <a:xfrm>
              <a:off x="762000" y="3914775"/>
              <a:ext cx="6096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Rectangle 16"/>
            <p:cNvSpPr/>
            <p:nvPr/>
          </p:nvSpPr>
          <p:spPr>
            <a:xfrm>
              <a:off x="762000" y="3940175"/>
              <a:ext cx="6096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17"/>
            <p:cNvSpPr/>
            <p:nvPr/>
          </p:nvSpPr>
          <p:spPr>
            <a:xfrm>
              <a:off x="4953000" y="2480651"/>
              <a:ext cx="381000" cy="202005"/>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19" name="Straight Connector 18"/>
            <p:cNvCxnSpPr/>
            <p:nvPr/>
          </p:nvCxnSpPr>
          <p:spPr>
            <a:xfrm flipV="1">
              <a:off x="1295400" y="2162175"/>
              <a:ext cx="228600" cy="304800"/>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419600" y="2238375"/>
              <a:ext cx="381000" cy="762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1" name="Rectangle 20"/>
            <p:cNvSpPr/>
            <p:nvPr/>
          </p:nvSpPr>
          <p:spPr>
            <a:xfrm>
              <a:off x="6324600" y="4067175"/>
              <a:ext cx="381000" cy="1524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Rectangle 21"/>
            <p:cNvSpPr/>
            <p:nvPr/>
          </p:nvSpPr>
          <p:spPr>
            <a:xfrm>
              <a:off x="4953000" y="3595628"/>
              <a:ext cx="571500" cy="1524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3" name="Rectangle 22"/>
            <p:cNvSpPr/>
            <p:nvPr/>
          </p:nvSpPr>
          <p:spPr>
            <a:xfrm>
              <a:off x="6172200" y="5057775"/>
              <a:ext cx="685800" cy="1524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4" name="Rectangle 23"/>
            <p:cNvSpPr/>
            <p:nvPr/>
          </p:nvSpPr>
          <p:spPr>
            <a:xfrm>
              <a:off x="990600" y="3762375"/>
              <a:ext cx="838200" cy="1524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5" name="Rectangle 24"/>
            <p:cNvSpPr/>
            <p:nvPr/>
          </p:nvSpPr>
          <p:spPr>
            <a:xfrm>
              <a:off x="4953000" y="3868678"/>
              <a:ext cx="381000" cy="1524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6" name="Rectangle 25"/>
            <p:cNvSpPr/>
            <p:nvPr/>
          </p:nvSpPr>
          <p:spPr>
            <a:xfrm>
              <a:off x="4572000" y="3995678"/>
              <a:ext cx="381000" cy="1524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7" name="Rectangle 26"/>
            <p:cNvSpPr/>
            <p:nvPr/>
          </p:nvSpPr>
          <p:spPr>
            <a:xfrm>
              <a:off x="2362200" y="3381375"/>
              <a:ext cx="381000" cy="1524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8" name="Rectangle 27"/>
            <p:cNvSpPr/>
            <p:nvPr/>
          </p:nvSpPr>
          <p:spPr>
            <a:xfrm>
              <a:off x="2286000" y="3152775"/>
              <a:ext cx="381000" cy="1524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Rectangle 28"/>
            <p:cNvSpPr/>
            <p:nvPr/>
          </p:nvSpPr>
          <p:spPr>
            <a:xfrm>
              <a:off x="3352800" y="2479675"/>
              <a:ext cx="304800" cy="1397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0" name="Rectangle 29"/>
            <p:cNvSpPr/>
            <p:nvPr/>
          </p:nvSpPr>
          <p:spPr>
            <a:xfrm>
              <a:off x="4038600" y="4676775"/>
              <a:ext cx="457200" cy="1524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1" name="Rectangle 30"/>
            <p:cNvSpPr/>
            <p:nvPr/>
          </p:nvSpPr>
          <p:spPr>
            <a:xfrm>
              <a:off x="5829300" y="3462278"/>
              <a:ext cx="571500" cy="1524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2" name="Rectangle 31"/>
            <p:cNvSpPr/>
            <p:nvPr/>
          </p:nvSpPr>
          <p:spPr>
            <a:xfrm>
              <a:off x="5715000" y="2314575"/>
              <a:ext cx="342900" cy="1524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3" name="Rectangle 32"/>
            <p:cNvSpPr/>
            <p:nvPr/>
          </p:nvSpPr>
          <p:spPr>
            <a:xfrm>
              <a:off x="5791200" y="3767078"/>
              <a:ext cx="381000" cy="1524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Rectangle 33"/>
            <p:cNvSpPr/>
            <p:nvPr/>
          </p:nvSpPr>
          <p:spPr>
            <a:xfrm>
              <a:off x="2438400" y="4829175"/>
              <a:ext cx="533400" cy="762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5" name="Rectangle 34"/>
            <p:cNvSpPr/>
            <p:nvPr/>
          </p:nvSpPr>
          <p:spPr>
            <a:xfrm>
              <a:off x="3048000" y="3743325"/>
              <a:ext cx="457200" cy="24765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6" name="Rectangle 35"/>
            <p:cNvSpPr/>
            <p:nvPr/>
          </p:nvSpPr>
          <p:spPr>
            <a:xfrm>
              <a:off x="2743200" y="2771775"/>
              <a:ext cx="457200" cy="15240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 name="Rectangle 36"/>
            <p:cNvSpPr/>
            <p:nvPr/>
          </p:nvSpPr>
          <p:spPr>
            <a:xfrm>
              <a:off x="3124200" y="4981575"/>
              <a:ext cx="1066800" cy="228600"/>
            </a:xfrm>
            <a:prstGeom prst="rect">
              <a:avLst/>
            </a:prstGeom>
            <a:solidFill>
              <a:schemeClr val="accent5">
                <a:lumMod val="60000"/>
                <a:lumOff val="4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8" name="Rectangle 37"/>
            <p:cNvSpPr/>
            <p:nvPr/>
          </p:nvSpPr>
          <p:spPr>
            <a:xfrm>
              <a:off x="1066800" y="3000375"/>
              <a:ext cx="533400" cy="152400"/>
            </a:xfrm>
            <a:prstGeom prst="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9" name="Rectangle 38"/>
            <p:cNvSpPr/>
            <p:nvPr/>
          </p:nvSpPr>
          <p:spPr>
            <a:xfrm>
              <a:off x="1066800" y="3228975"/>
              <a:ext cx="533400" cy="152400"/>
            </a:xfrm>
            <a:prstGeom prst="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0" name="Rectangle 39"/>
            <p:cNvSpPr/>
            <p:nvPr/>
          </p:nvSpPr>
          <p:spPr>
            <a:xfrm>
              <a:off x="609600" y="3076575"/>
              <a:ext cx="381000" cy="152400"/>
            </a:xfrm>
            <a:prstGeom prst="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1" name="Rectangle 40"/>
            <p:cNvSpPr/>
            <p:nvPr/>
          </p:nvSpPr>
          <p:spPr>
            <a:xfrm>
              <a:off x="1447800" y="3990975"/>
              <a:ext cx="304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2" name="Rectangle 41"/>
            <p:cNvSpPr/>
            <p:nvPr/>
          </p:nvSpPr>
          <p:spPr>
            <a:xfrm>
              <a:off x="3962400" y="3978275"/>
              <a:ext cx="30480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3" name="Rectangle 42"/>
            <p:cNvSpPr/>
            <p:nvPr/>
          </p:nvSpPr>
          <p:spPr>
            <a:xfrm>
              <a:off x="1981200" y="4752975"/>
              <a:ext cx="304800" cy="2286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4" name="Rectangle 43"/>
            <p:cNvSpPr/>
            <p:nvPr/>
          </p:nvSpPr>
          <p:spPr>
            <a:xfrm>
              <a:off x="1905000" y="3609975"/>
              <a:ext cx="457200" cy="1651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5" name="Rectangle 44"/>
            <p:cNvSpPr/>
            <p:nvPr/>
          </p:nvSpPr>
          <p:spPr>
            <a:xfrm>
              <a:off x="2057400" y="4448175"/>
              <a:ext cx="609600" cy="22860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6" name="Rectangle 45"/>
            <p:cNvSpPr/>
            <p:nvPr/>
          </p:nvSpPr>
          <p:spPr>
            <a:xfrm>
              <a:off x="3962400" y="5210175"/>
              <a:ext cx="457200" cy="228600"/>
            </a:xfrm>
            <a:prstGeom prst="rect">
              <a:avLst/>
            </a:prstGeom>
            <a:solidFill>
              <a:schemeClr val="accent5">
                <a:lumMod val="60000"/>
                <a:lumOff val="4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4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3990" y="2053007"/>
              <a:ext cx="377825" cy="20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3238" y="4981575"/>
              <a:ext cx="377825" cy="20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 name="Audio 2">
            <a:hlinkClick r:id="" action="ppaction://media"/>
            <a:extLst>
              <a:ext uri="{FF2B5EF4-FFF2-40B4-BE49-F238E27FC236}">
                <a16:creationId xmlns:a16="http://schemas.microsoft.com/office/drawing/2014/main" id="{F1137ADE-BC67-4431-AB36-EB1FBFC1178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3465489770"/>
      </p:ext>
    </p:extLst>
  </p:cSld>
  <p:clrMapOvr>
    <a:masterClrMapping/>
  </p:clrMapOvr>
  <mc:AlternateContent xmlns:mc="http://schemas.openxmlformats.org/markup-compatibility/2006" xmlns:p14="http://schemas.microsoft.com/office/powerpoint/2010/main">
    <mc:Choice Requires="p14">
      <p:transition spd="slow" p14:dur="2000" advTm="32807"/>
    </mc:Choice>
    <mc:Fallback xmlns="">
      <p:transition spd="slow" advTm="32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1DC03E4-4085-4C33-A3E5-0B743F08A509}"/>
              </a:ext>
            </a:extLst>
          </p:cNvPr>
          <p:cNvSpPr txBox="1">
            <a:spLocks/>
          </p:cNvSpPr>
          <p:nvPr/>
        </p:nvSpPr>
        <p:spPr>
          <a:xfrm>
            <a:off x="616360" y="0"/>
            <a:ext cx="7886700" cy="754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pPr algn="ctr"/>
            <a:r>
              <a:rPr lang="en-US" dirty="0"/>
              <a:t>Installing modern FACTS</a:t>
            </a:r>
          </a:p>
        </p:txBody>
      </p:sp>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568799"/>
            <a:ext cx="5173200" cy="360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udio 9">
            <a:hlinkClick r:id="" action="ppaction://media"/>
            <a:extLst>
              <a:ext uri="{FF2B5EF4-FFF2-40B4-BE49-F238E27FC236}">
                <a16:creationId xmlns:a16="http://schemas.microsoft.com/office/drawing/2014/main" id="{DBC998A1-6AC1-4B47-B184-6F03516528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
        <p:nvSpPr>
          <p:cNvPr id="7" name="2039315831.625403.125165.6251">
            <a:extLst>
              <a:ext uri="{FF2B5EF4-FFF2-40B4-BE49-F238E27FC236}">
                <a16:creationId xmlns:a16="http://schemas.microsoft.com/office/drawing/2014/main" id="{F304F29E-A594-4041-B5FC-EDBF369B305B}"/>
              </a:ext>
            </a:extLst>
          </p:cNvPr>
          <p:cNvSpPr>
            <a:spLocks noChangeArrowheads="1"/>
          </p:cNvSpPr>
          <p:nvPr>
            <p:custDataLst>
              <p:tags r:id="rId3"/>
            </p:custDataLst>
          </p:nvPr>
        </p:nvSpPr>
        <p:spPr bwMode="auto">
          <a:xfrm>
            <a:off x="228599" y="819150"/>
            <a:ext cx="3352801" cy="3108624"/>
          </a:xfrm>
          <a:prstGeom prst="rect">
            <a:avLst/>
          </a:prstGeom>
          <a:noFill/>
          <a:ln w="9525">
            <a:noFill/>
            <a:miter lim="800000"/>
            <a:headEnd/>
            <a:tailEnd/>
          </a:ln>
        </p:spPr>
        <p:txBody>
          <a:bodyPr lIns="0" tIns="0" rIns="0" bIns="0"/>
          <a:lstStyle>
            <a:lvl1pPr marL="342900" indent="-342900" defTabSz="1019175" eaLnBrk="0" hangingPunct="0">
              <a:spcBef>
                <a:spcPct val="20000"/>
              </a:spcBef>
              <a:buChar char="•"/>
              <a:defRPr sz="3200">
                <a:solidFill>
                  <a:schemeClr val="tx1"/>
                </a:solidFill>
                <a:latin typeface="Arial" charset="0"/>
              </a:defRPr>
            </a:lvl1pPr>
            <a:lvl2pPr marL="1588" defTabSz="1019175" eaLnBrk="0" hangingPunct="0">
              <a:spcBef>
                <a:spcPct val="20000"/>
              </a:spcBef>
              <a:buChar char="–"/>
              <a:defRPr sz="2800">
                <a:solidFill>
                  <a:schemeClr val="tx1"/>
                </a:solidFill>
                <a:latin typeface="Arial" charset="0"/>
              </a:defRPr>
            </a:lvl2pPr>
            <a:lvl3pPr marL="1143000" indent="-228600" defTabSz="1019175" eaLnBrk="0" hangingPunct="0">
              <a:spcBef>
                <a:spcPct val="20000"/>
              </a:spcBef>
              <a:buChar char="•"/>
              <a:defRPr sz="2400">
                <a:solidFill>
                  <a:schemeClr val="tx1"/>
                </a:solidFill>
                <a:latin typeface="Arial" charset="0"/>
              </a:defRPr>
            </a:lvl3pPr>
            <a:lvl4pPr marL="1600200" indent="-228600" defTabSz="1019175" eaLnBrk="0" hangingPunct="0">
              <a:spcBef>
                <a:spcPct val="20000"/>
              </a:spcBef>
              <a:buChar char="–"/>
              <a:defRPr sz="2000">
                <a:solidFill>
                  <a:schemeClr val="tx1"/>
                </a:solidFill>
                <a:latin typeface="Arial" charset="0"/>
              </a:defRPr>
            </a:lvl4pPr>
            <a:lvl5pPr marL="2057400" indent="-228600" defTabSz="1019175" eaLnBrk="0" hangingPunct="0">
              <a:spcBef>
                <a:spcPct val="20000"/>
              </a:spcBef>
              <a:buChar char="»"/>
              <a:defRPr sz="2000">
                <a:solidFill>
                  <a:schemeClr val="tx1"/>
                </a:solidFill>
                <a:latin typeface="Arial" charset="0"/>
              </a:defRPr>
            </a:lvl5pPr>
            <a:lvl6pPr marL="2514600" indent="-228600" defTabSz="1019175" eaLnBrk="0" fontAlgn="base" hangingPunct="0">
              <a:spcBef>
                <a:spcPct val="20000"/>
              </a:spcBef>
              <a:spcAft>
                <a:spcPct val="0"/>
              </a:spcAft>
              <a:buChar char="»"/>
              <a:defRPr sz="2000">
                <a:solidFill>
                  <a:schemeClr val="tx1"/>
                </a:solidFill>
                <a:latin typeface="Arial" charset="0"/>
              </a:defRPr>
            </a:lvl6pPr>
            <a:lvl7pPr marL="2971800" indent="-228600" defTabSz="1019175" eaLnBrk="0" fontAlgn="base" hangingPunct="0">
              <a:spcBef>
                <a:spcPct val="20000"/>
              </a:spcBef>
              <a:spcAft>
                <a:spcPct val="0"/>
              </a:spcAft>
              <a:buChar char="»"/>
              <a:defRPr sz="2000">
                <a:solidFill>
                  <a:schemeClr val="tx1"/>
                </a:solidFill>
                <a:latin typeface="Arial" charset="0"/>
              </a:defRPr>
            </a:lvl7pPr>
            <a:lvl8pPr marL="3429000" indent="-228600" defTabSz="1019175" eaLnBrk="0" fontAlgn="base" hangingPunct="0">
              <a:spcBef>
                <a:spcPct val="20000"/>
              </a:spcBef>
              <a:spcAft>
                <a:spcPct val="0"/>
              </a:spcAft>
              <a:buChar char="»"/>
              <a:defRPr sz="2000">
                <a:solidFill>
                  <a:schemeClr val="tx1"/>
                </a:solidFill>
                <a:latin typeface="Arial" charset="0"/>
              </a:defRPr>
            </a:lvl8pPr>
            <a:lvl9pPr marL="3886200" indent="-228600" defTabSz="1019175" eaLnBrk="0" fontAlgn="base" hangingPunct="0">
              <a:spcBef>
                <a:spcPct val="20000"/>
              </a:spcBef>
              <a:spcAft>
                <a:spcPct val="0"/>
              </a:spcAft>
              <a:buChar char="»"/>
              <a:defRPr sz="2000">
                <a:solidFill>
                  <a:schemeClr val="tx1"/>
                </a:solidFill>
                <a:latin typeface="Arial" charset="0"/>
              </a:defRPr>
            </a:lvl9pPr>
          </a:lstStyle>
          <a:p>
            <a:pPr lvl="1" algn="just" eaLnBrk="1" hangingPunct="1">
              <a:lnSpc>
                <a:spcPct val="150000"/>
              </a:lnSpc>
              <a:spcBef>
                <a:spcPct val="0"/>
              </a:spcBef>
              <a:buNone/>
            </a:pPr>
            <a:r>
              <a:rPr lang="en-US" sz="2000" dirty="0">
                <a:latin typeface="+mj-lt"/>
              </a:rPr>
              <a:t>Control of the reactive power flow and voltage level control</a:t>
            </a:r>
          </a:p>
          <a:p>
            <a:pPr marL="287338" lvl="1" indent="-285750" algn="just" eaLnBrk="1" hangingPunct="1">
              <a:lnSpc>
                <a:spcPct val="150000"/>
              </a:lnSpc>
              <a:spcBef>
                <a:spcPct val="0"/>
              </a:spcBef>
              <a:buFont typeface="Arial" panose="020B0604020202020204" pitchFamily="34" charset="0"/>
              <a:buChar char="•"/>
            </a:pPr>
            <a:r>
              <a:rPr lang="en-US" sz="2000" dirty="0">
                <a:latin typeface="+mj-lt"/>
              </a:rPr>
              <a:t>projects to install two STATCOM devices</a:t>
            </a:r>
          </a:p>
          <a:p>
            <a:pPr marL="344488" lvl="1" indent="-342900" algn="just" eaLnBrk="1" hangingPunct="1">
              <a:lnSpc>
                <a:spcPct val="150000"/>
              </a:lnSpc>
              <a:spcBef>
                <a:spcPct val="0"/>
              </a:spcBef>
              <a:buFont typeface="Arial" panose="020B0604020202020204" pitchFamily="34" charset="0"/>
              <a:buChar char="•"/>
            </a:pPr>
            <a:r>
              <a:rPr lang="en-US" altLang="en-US" sz="2000" dirty="0">
                <a:solidFill>
                  <a:srgbClr val="000000"/>
                </a:solidFill>
                <a:latin typeface="+mj-lt"/>
                <a:cs typeface="Arial" panose="020B0604020202020204" pitchFamily="34" charset="0"/>
              </a:rPr>
              <a:t> 3 future projects for FACTS</a:t>
            </a:r>
            <a:endParaRPr lang="en-GB" altLang="en-US" sz="2000" b="1" baseline="30000" dirty="0">
              <a:solidFill>
                <a:srgbClr val="000000"/>
              </a:solidFill>
              <a:latin typeface="+mj-lt"/>
              <a:cs typeface="Arial" panose="020B0604020202020204" pitchFamily="34" charset="0"/>
            </a:endParaRPr>
          </a:p>
        </p:txBody>
      </p:sp>
    </p:spTree>
    <p:extLst>
      <p:ext uri="{BB962C8B-B14F-4D97-AF65-F5344CB8AC3E}">
        <p14:creationId xmlns:p14="http://schemas.microsoft.com/office/powerpoint/2010/main" val="3834303727"/>
      </p:ext>
    </p:extLst>
  </p:cSld>
  <p:clrMapOvr>
    <a:masterClrMapping/>
  </p:clrMapOvr>
  <mc:AlternateContent xmlns:mc="http://schemas.openxmlformats.org/markup-compatibility/2006" xmlns:p14="http://schemas.microsoft.com/office/powerpoint/2010/main">
    <mc:Choice Requires="p14">
      <p:transition spd="slow" p14:dur="2000" advTm="35014"/>
    </mc:Choice>
    <mc:Fallback xmlns="">
      <p:transition spd="slow" advTm="35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CBA137-12A5-4202-B142-40FABBD23823}"/>
              </a:ext>
            </a:extLst>
          </p:cNvPr>
          <p:cNvSpPr>
            <a:spLocks noGrp="1"/>
          </p:cNvSpPr>
          <p:nvPr>
            <p:ph type="title"/>
          </p:nvPr>
        </p:nvSpPr>
        <p:spPr/>
        <p:txBody>
          <a:bodyPr>
            <a:normAutofit fontScale="90000"/>
          </a:bodyPr>
          <a:lstStyle/>
          <a:p>
            <a:pPr algn="ctr"/>
            <a:r>
              <a:rPr lang="en-US" dirty="0"/>
              <a:t>Synchrophasor System Architecture</a:t>
            </a:r>
            <a:br>
              <a:rPr lang="en-US" dirty="0"/>
            </a:br>
            <a:br>
              <a:rPr lang="en-US" dirty="0"/>
            </a:br>
            <a:endParaRPr lang="en-US" dirty="0"/>
          </a:p>
        </p:txBody>
      </p:sp>
      <p:pic>
        <p:nvPicPr>
          <p:cNvPr id="2" name="Audio 1">
            <a:hlinkClick r:id="" action="ppaction://media"/>
            <a:extLst>
              <a:ext uri="{FF2B5EF4-FFF2-40B4-BE49-F238E27FC236}">
                <a16:creationId xmlns:a16="http://schemas.microsoft.com/office/drawing/2014/main" id="{6FDB8608-CD1E-41EF-8141-0B7AFCFB51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3401719814"/>
      </p:ext>
    </p:extLst>
  </p:cSld>
  <p:clrMapOvr>
    <a:masterClrMapping/>
  </p:clrMapOvr>
  <mc:AlternateContent xmlns:mc="http://schemas.openxmlformats.org/markup-compatibility/2006" xmlns:p14="http://schemas.microsoft.com/office/powerpoint/2010/main">
    <mc:Choice Requires="p14">
      <p:transition spd="slow" p14:dur="2000" advTm="6134"/>
    </mc:Choice>
    <mc:Fallback xmlns="">
      <p:transition spd="slow" advTm="6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EF0CD1-6731-4900-97A9-9458B41A6D8F}"/>
              </a:ext>
            </a:extLst>
          </p:cNvPr>
          <p:cNvSpPr>
            <a:spLocks noGrp="1"/>
          </p:cNvSpPr>
          <p:nvPr>
            <p:ph idx="1"/>
          </p:nvPr>
        </p:nvSpPr>
        <p:spPr>
          <a:xfrm>
            <a:off x="628650" y="971550"/>
            <a:ext cx="7886700" cy="2745581"/>
          </a:xfrm>
        </p:spPr>
        <p:txBody>
          <a:bodyPr>
            <a:normAutofit fontScale="70000" lnSpcReduction="20000"/>
          </a:bodyPr>
          <a:lstStyle/>
          <a:p>
            <a:pPr>
              <a:lnSpc>
                <a:spcPct val="150000"/>
              </a:lnSpc>
            </a:pPr>
            <a:r>
              <a:rPr lang="en-US" sz="2800" dirty="0"/>
              <a:t>2009, Stage 1 - Installation and Commissioning of a Synchrophasors Based System</a:t>
            </a:r>
          </a:p>
          <a:p>
            <a:pPr>
              <a:lnSpc>
                <a:spcPct val="150000"/>
              </a:lnSpc>
            </a:pPr>
            <a:r>
              <a:rPr lang="en-US" sz="2800" dirty="0"/>
              <a:t>2012, Stage 2 - Extension of the Existing System with Enhancing the Functionalities to Detect Inter-Area Oscillations</a:t>
            </a:r>
          </a:p>
          <a:p>
            <a:pPr>
              <a:lnSpc>
                <a:spcPct val="150000"/>
              </a:lnSpc>
            </a:pPr>
            <a:r>
              <a:rPr lang="en-US" sz="2800" dirty="0"/>
              <a:t>20XX, Stage 3 - Future Extensions of the System with the Modernization of Existing Power Substations and Integration of Renewable Generation</a:t>
            </a:r>
          </a:p>
        </p:txBody>
      </p:sp>
      <p:sp>
        <p:nvSpPr>
          <p:cNvPr id="6" name="Title 2">
            <a:extLst>
              <a:ext uri="{FF2B5EF4-FFF2-40B4-BE49-F238E27FC236}">
                <a16:creationId xmlns:a16="http://schemas.microsoft.com/office/drawing/2014/main" id="{D5482CCF-77F1-48AC-A3A6-95AA3787203A}"/>
              </a:ext>
            </a:extLst>
          </p:cNvPr>
          <p:cNvSpPr txBox="1">
            <a:spLocks/>
          </p:cNvSpPr>
          <p:nvPr/>
        </p:nvSpPr>
        <p:spPr>
          <a:xfrm>
            <a:off x="616360" y="0"/>
            <a:ext cx="7886700" cy="754856"/>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pPr algn="ctr"/>
            <a:r>
              <a:rPr lang="en-US" dirty="0" err="1"/>
              <a:t>Synchrophasor</a:t>
            </a:r>
            <a:r>
              <a:rPr lang="en-US" dirty="0"/>
              <a:t> Measurement System Evolution</a:t>
            </a:r>
          </a:p>
        </p:txBody>
      </p:sp>
      <p:pic>
        <p:nvPicPr>
          <p:cNvPr id="10" name="Audio 9">
            <a:hlinkClick r:id="" action="ppaction://media"/>
            <a:extLst>
              <a:ext uri="{FF2B5EF4-FFF2-40B4-BE49-F238E27FC236}">
                <a16:creationId xmlns:a16="http://schemas.microsoft.com/office/drawing/2014/main" id="{B5E496B0-44C6-49C9-AEE8-E8507DA40AF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4503738"/>
            <a:ext cx="487362" cy="487362"/>
          </a:xfrm>
          <a:prstGeom prst="rect">
            <a:avLst/>
          </a:prstGeom>
        </p:spPr>
      </p:pic>
    </p:spTree>
    <p:custDataLst>
      <p:tags r:id="rId1"/>
    </p:custDataLst>
    <p:extLst>
      <p:ext uri="{BB962C8B-B14F-4D97-AF65-F5344CB8AC3E}">
        <p14:creationId xmlns:p14="http://schemas.microsoft.com/office/powerpoint/2010/main" val="1941820622"/>
      </p:ext>
    </p:extLst>
  </p:cSld>
  <p:clrMapOvr>
    <a:masterClrMapping/>
  </p:clrMapOvr>
  <mc:AlternateContent xmlns:mc="http://schemas.openxmlformats.org/markup-compatibility/2006" xmlns:p14="http://schemas.microsoft.com/office/powerpoint/2010/main">
    <mc:Choice Requires="p14">
      <p:transition spd="slow" p14:dur="2000" advTm="58859"/>
    </mc:Choice>
    <mc:Fallback xmlns="">
      <p:transition spd="slow" advTm="58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0" presetClass="entr" presetSubtype="0" fill="hold" nodeType="after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10F0B7F4-71F8-4518-90A1-A95900AD5C8C}"/>
              </a:ext>
            </a:extLst>
          </p:cNvPr>
          <p:cNvGraphicFramePr>
            <a:graphicFrameLocks noChangeAspect="1"/>
          </p:cNvGraphicFramePr>
          <p:nvPr>
            <p:extLst>
              <p:ext uri="{D42A27DB-BD31-4B8C-83A1-F6EECF244321}">
                <p14:modId xmlns:p14="http://schemas.microsoft.com/office/powerpoint/2010/main" val="3516832864"/>
              </p:ext>
            </p:extLst>
          </p:nvPr>
        </p:nvGraphicFramePr>
        <p:xfrm>
          <a:off x="4876800" y="676275"/>
          <a:ext cx="3816350" cy="3486150"/>
        </p:xfrm>
        <a:graphic>
          <a:graphicData uri="http://schemas.openxmlformats.org/presentationml/2006/ole">
            <mc:AlternateContent xmlns:mc="http://schemas.openxmlformats.org/markup-compatibility/2006">
              <mc:Choice xmlns:v="urn:schemas-microsoft-com:vml" Requires="v">
                <p:oleObj name="Visio" r:id="rId6" imgW="7238646" imgH="6613799" progId="Visio.Drawing.15">
                  <p:embed/>
                </p:oleObj>
              </mc:Choice>
              <mc:Fallback>
                <p:oleObj name="Visio" r:id="rId6" imgW="7238646" imgH="6613799" progId="Visio.Drawing.15">
                  <p:embed/>
                  <p:pic>
                    <p:nvPicPr>
                      <p:cNvPr id="0" name=""/>
                      <p:cNvPicPr/>
                      <p:nvPr/>
                    </p:nvPicPr>
                    <p:blipFill>
                      <a:blip r:embed="rId7"/>
                      <a:stretch>
                        <a:fillRect/>
                      </a:stretch>
                    </p:blipFill>
                    <p:spPr>
                      <a:xfrm>
                        <a:off x="4876800" y="676275"/>
                        <a:ext cx="3816350" cy="348615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44EF0CD1-6731-4900-97A9-9458B41A6D8F}"/>
              </a:ext>
            </a:extLst>
          </p:cNvPr>
          <p:cNvSpPr>
            <a:spLocks noGrp="1"/>
          </p:cNvSpPr>
          <p:nvPr>
            <p:ph idx="1"/>
          </p:nvPr>
        </p:nvSpPr>
        <p:spPr>
          <a:xfrm>
            <a:off x="628650" y="895350"/>
            <a:ext cx="3409950" cy="3048000"/>
          </a:xfrm>
        </p:spPr>
        <p:txBody>
          <a:bodyPr>
            <a:normAutofit fontScale="70000" lnSpcReduction="20000"/>
          </a:bodyPr>
          <a:lstStyle/>
          <a:p>
            <a:pPr>
              <a:lnSpc>
                <a:spcPct val="150000"/>
              </a:lnSpc>
            </a:pPr>
            <a:r>
              <a:rPr lang="en-US" sz="2800" dirty="0"/>
              <a:t>Synchrophasors Cabinets Installed in 12 Carefully Selected 400kV Substations </a:t>
            </a:r>
          </a:p>
          <a:p>
            <a:pPr>
              <a:lnSpc>
                <a:spcPct val="150000"/>
              </a:lnSpc>
            </a:pPr>
            <a:r>
              <a:rPr lang="en-US" sz="2800" dirty="0"/>
              <a:t>PMUs Stream Data (25msg/s) to a Central PDC via Existing TDM System</a:t>
            </a:r>
          </a:p>
        </p:txBody>
      </p:sp>
      <p:sp>
        <p:nvSpPr>
          <p:cNvPr id="6" name="Title 2">
            <a:extLst>
              <a:ext uri="{FF2B5EF4-FFF2-40B4-BE49-F238E27FC236}">
                <a16:creationId xmlns:a16="http://schemas.microsoft.com/office/drawing/2014/main" id="{D5482CCF-77F1-48AC-A3A6-95AA3787203A}"/>
              </a:ext>
            </a:extLst>
          </p:cNvPr>
          <p:cNvSpPr txBox="1">
            <a:spLocks/>
          </p:cNvSpPr>
          <p:nvPr/>
        </p:nvSpPr>
        <p:spPr>
          <a:xfrm>
            <a:off x="616360" y="0"/>
            <a:ext cx="7886700" cy="754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pPr algn="ctr"/>
            <a:r>
              <a:rPr lang="en-US" dirty="0"/>
              <a:t>Stage 1 – Substations Level</a:t>
            </a:r>
          </a:p>
        </p:txBody>
      </p:sp>
      <p:sp>
        <p:nvSpPr>
          <p:cNvPr id="14" name="Rectangle 13">
            <a:extLst>
              <a:ext uri="{FF2B5EF4-FFF2-40B4-BE49-F238E27FC236}">
                <a16:creationId xmlns:a16="http://schemas.microsoft.com/office/drawing/2014/main" id="{7238D621-5C15-486B-A0EB-FE46348409A9}"/>
              </a:ext>
            </a:extLst>
          </p:cNvPr>
          <p:cNvSpPr/>
          <p:nvPr/>
        </p:nvSpPr>
        <p:spPr>
          <a:xfrm>
            <a:off x="4648200" y="611124"/>
            <a:ext cx="4267200" cy="198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35DB959B-4CED-407A-9C83-AC5DF020888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4503738"/>
            <a:ext cx="487362" cy="487362"/>
          </a:xfrm>
          <a:prstGeom prst="rect">
            <a:avLst/>
          </a:prstGeom>
        </p:spPr>
      </p:pic>
    </p:spTree>
    <p:custDataLst>
      <p:tags r:id="rId1"/>
    </p:custDataLst>
    <p:extLst>
      <p:ext uri="{BB962C8B-B14F-4D97-AF65-F5344CB8AC3E}">
        <p14:creationId xmlns:p14="http://schemas.microsoft.com/office/powerpoint/2010/main" val="1938468122"/>
      </p:ext>
    </p:extLst>
  </p:cSld>
  <p:clrMapOvr>
    <a:masterClrMapping/>
  </p:clrMapOvr>
  <mc:AlternateContent xmlns:mc="http://schemas.openxmlformats.org/markup-compatibility/2006" xmlns:p14="http://schemas.microsoft.com/office/powerpoint/2010/main">
    <mc:Choice Requires="p14">
      <p:transition spd="slow" p14:dur="2000" advTm="40847"/>
    </mc:Choice>
    <mc:Fallback xmlns="">
      <p:transition spd="slow" advTm="40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EF0CD1-6731-4900-97A9-9458B41A6D8F}"/>
              </a:ext>
            </a:extLst>
          </p:cNvPr>
          <p:cNvSpPr>
            <a:spLocks noGrp="1"/>
          </p:cNvSpPr>
          <p:nvPr>
            <p:ph idx="1"/>
          </p:nvPr>
        </p:nvSpPr>
        <p:spPr>
          <a:xfrm>
            <a:off x="628650" y="895350"/>
            <a:ext cx="3409950" cy="3048000"/>
          </a:xfrm>
        </p:spPr>
        <p:txBody>
          <a:bodyPr>
            <a:normAutofit fontScale="77500" lnSpcReduction="20000"/>
          </a:bodyPr>
          <a:lstStyle/>
          <a:p>
            <a:pPr>
              <a:lnSpc>
                <a:spcPct val="150000"/>
              </a:lnSpc>
            </a:pPr>
            <a:r>
              <a:rPr lang="en-US" sz="2800" dirty="0"/>
              <a:t>Central PDC Located to National Dispatch Centre</a:t>
            </a:r>
          </a:p>
          <a:p>
            <a:pPr>
              <a:lnSpc>
                <a:spcPct val="150000"/>
              </a:lnSpc>
            </a:pPr>
            <a:r>
              <a:rPr lang="en-US" sz="2800" dirty="0"/>
              <a:t>Central PDC Configured with 6 Output Streams</a:t>
            </a:r>
          </a:p>
          <a:p>
            <a:pPr>
              <a:lnSpc>
                <a:spcPct val="150000"/>
              </a:lnSpc>
            </a:pPr>
            <a:r>
              <a:rPr lang="en-US" sz="2800" dirty="0"/>
              <a:t>Central PDC Archive all the Data Locally</a:t>
            </a:r>
          </a:p>
        </p:txBody>
      </p:sp>
      <p:sp>
        <p:nvSpPr>
          <p:cNvPr id="6" name="Title 2">
            <a:extLst>
              <a:ext uri="{FF2B5EF4-FFF2-40B4-BE49-F238E27FC236}">
                <a16:creationId xmlns:a16="http://schemas.microsoft.com/office/drawing/2014/main" id="{D5482CCF-77F1-48AC-A3A6-95AA3787203A}"/>
              </a:ext>
            </a:extLst>
          </p:cNvPr>
          <p:cNvSpPr txBox="1">
            <a:spLocks/>
          </p:cNvSpPr>
          <p:nvPr/>
        </p:nvSpPr>
        <p:spPr>
          <a:xfrm>
            <a:off x="616360" y="0"/>
            <a:ext cx="7886700" cy="754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pPr algn="ctr"/>
            <a:r>
              <a:rPr lang="en-US" dirty="0"/>
              <a:t>Stage 1 – Control Center Level PDC</a:t>
            </a:r>
          </a:p>
        </p:txBody>
      </p:sp>
      <p:pic>
        <p:nvPicPr>
          <p:cNvPr id="12" name="Audio 11">
            <a:hlinkClick r:id="" action="ppaction://media"/>
            <a:extLst>
              <a:ext uri="{FF2B5EF4-FFF2-40B4-BE49-F238E27FC236}">
                <a16:creationId xmlns:a16="http://schemas.microsoft.com/office/drawing/2014/main" id="{A1BBD8E6-43AC-4F30-8F06-650A0D628F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graphicFrame>
        <p:nvGraphicFramePr>
          <p:cNvPr id="7" name="Object 6">
            <a:extLst>
              <a:ext uri="{FF2B5EF4-FFF2-40B4-BE49-F238E27FC236}">
                <a16:creationId xmlns:a16="http://schemas.microsoft.com/office/drawing/2014/main" id="{98F329E2-C665-4BFF-8436-112E84CDF901}"/>
              </a:ext>
            </a:extLst>
          </p:cNvPr>
          <p:cNvGraphicFramePr>
            <a:graphicFrameLocks noChangeAspect="1"/>
          </p:cNvGraphicFramePr>
          <p:nvPr>
            <p:extLst>
              <p:ext uri="{D42A27DB-BD31-4B8C-83A1-F6EECF244321}">
                <p14:modId xmlns:p14="http://schemas.microsoft.com/office/powerpoint/2010/main" val="4045525684"/>
              </p:ext>
            </p:extLst>
          </p:nvPr>
        </p:nvGraphicFramePr>
        <p:xfrm>
          <a:off x="4876800" y="676275"/>
          <a:ext cx="3816350" cy="3486150"/>
        </p:xfrm>
        <a:graphic>
          <a:graphicData uri="http://schemas.openxmlformats.org/presentationml/2006/ole">
            <mc:AlternateContent xmlns:mc="http://schemas.openxmlformats.org/markup-compatibility/2006">
              <mc:Choice xmlns:v="urn:schemas-microsoft-com:vml" Requires="v">
                <p:oleObj name="Visio" r:id="rId6" imgW="7238646" imgH="6613799" progId="Visio.Drawing.15">
                  <p:embed/>
                </p:oleObj>
              </mc:Choice>
              <mc:Fallback>
                <p:oleObj name="Visio" r:id="rId6" imgW="7238646" imgH="6613799" progId="Visio.Drawing.15">
                  <p:embed/>
                  <p:pic>
                    <p:nvPicPr>
                      <p:cNvPr id="5" name="Object 4">
                        <a:extLst>
                          <a:ext uri="{FF2B5EF4-FFF2-40B4-BE49-F238E27FC236}">
                            <a16:creationId xmlns:a16="http://schemas.microsoft.com/office/drawing/2014/main" id="{463B2105-AB28-4095-B061-F74756225BF0}"/>
                          </a:ext>
                        </a:extLst>
                      </p:cNvPr>
                      <p:cNvPicPr/>
                      <p:nvPr/>
                    </p:nvPicPr>
                    <p:blipFill>
                      <a:blip r:embed="rId7"/>
                      <a:stretch>
                        <a:fillRect/>
                      </a:stretch>
                    </p:blipFill>
                    <p:spPr>
                      <a:xfrm>
                        <a:off x="4876800" y="676275"/>
                        <a:ext cx="3816350" cy="3486150"/>
                      </a:xfrm>
                      <a:prstGeom prst="rect">
                        <a:avLst/>
                      </a:prstGeom>
                    </p:spPr>
                  </p:pic>
                </p:oleObj>
              </mc:Fallback>
            </mc:AlternateContent>
          </a:graphicData>
        </a:graphic>
      </p:graphicFrame>
    </p:spTree>
    <p:extLst>
      <p:ext uri="{BB962C8B-B14F-4D97-AF65-F5344CB8AC3E}">
        <p14:creationId xmlns:p14="http://schemas.microsoft.com/office/powerpoint/2010/main" val="496867966"/>
      </p:ext>
    </p:extLst>
  </p:cSld>
  <p:clrMapOvr>
    <a:masterClrMapping/>
  </p:clrMapOvr>
  <mc:AlternateContent xmlns:mc="http://schemas.openxmlformats.org/markup-compatibility/2006" xmlns:p14="http://schemas.microsoft.com/office/powerpoint/2010/main">
    <mc:Choice Requires="p14">
      <p:transition spd="slow" p14:dur="2000" advTm="35834"/>
    </mc:Choice>
    <mc:Fallback xmlns="">
      <p:transition spd="slow" advTm="35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0" presetClass="entr" presetSubtype="0" fill="hold" nodeType="withEffect">
                                  <p:stCondLst>
                                    <p:cond delay="50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s://www.accenture.com/www.accenture.com/t20160104T215839__w__/us-en/_acnmedia/Accenture/Conversion-Assets/DotCom/Images/Global/Digital_2/Accenture-Why-Big-Data-Needs-Visualization-Succeed-marquee.jpg"/>
          <p:cNvPicPr>
            <a:picLocks noChangeAspect="1" noChangeArrowheads="1"/>
          </p:cNvPicPr>
          <p:nvPr/>
        </p:nvPicPr>
        <p:blipFill rotWithShape="1">
          <a:blip r:embed="rId5">
            <a:extLst>
              <a:ext uri="{28A0092B-C50C-407E-A947-70E740481C1C}">
                <a14:useLocalDpi xmlns:a14="http://schemas.microsoft.com/office/drawing/2010/main" val="0"/>
              </a:ext>
            </a:extLst>
          </a:blip>
          <a:srcRect r="535" b="67799"/>
          <a:stretch/>
        </p:blipFill>
        <p:spPr bwMode="auto">
          <a:xfrm>
            <a:off x="0" y="1"/>
            <a:ext cx="9144000" cy="400110"/>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9036496" cy="400110"/>
          </a:xfrm>
          <a:prstGeom prst="rect">
            <a:avLst/>
          </a:prstGeom>
          <a:noFill/>
        </p:spPr>
        <p:txBody>
          <a:bodyPr wrap="square" rtlCol="0">
            <a:spAutoFit/>
          </a:bodyPr>
          <a:lstStyle/>
          <a:p>
            <a:r>
              <a:rPr lang="en-US" sz="2000" dirty="0">
                <a:solidFill>
                  <a:schemeClr val="bg1"/>
                </a:solidFill>
                <a:latin typeface="+mj-lt"/>
              </a:rPr>
              <a:t>Content</a:t>
            </a:r>
          </a:p>
        </p:txBody>
      </p:sp>
      <p:sp>
        <p:nvSpPr>
          <p:cNvPr id="8" name="Content Placeholder 2"/>
          <p:cNvSpPr>
            <a:spLocks noGrp="1"/>
          </p:cNvSpPr>
          <p:nvPr>
            <p:ph idx="1"/>
          </p:nvPr>
        </p:nvSpPr>
        <p:spPr>
          <a:xfrm>
            <a:off x="152400" y="666750"/>
            <a:ext cx="8763000" cy="3429001"/>
          </a:xfrm>
        </p:spPr>
        <p:txBody>
          <a:bodyPr/>
          <a:lstStyle/>
          <a:p>
            <a:pPr eaLnBrk="1" hangingPunct="1">
              <a:lnSpc>
                <a:spcPct val="150000"/>
              </a:lnSpc>
            </a:pPr>
            <a:r>
              <a:rPr lang="en-US" dirty="0"/>
              <a:t>Transelectrica – The Romanian Transmission System Operator</a:t>
            </a:r>
          </a:p>
          <a:p>
            <a:pPr eaLnBrk="1" hangingPunct="1">
              <a:lnSpc>
                <a:spcPct val="150000"/>
              </a:lnSpc>
            </a:pPr>
            <a:r>
              <a:rPr lang="en-US" dirty="0"/>
              <a:t>Overview of the Transmission Network</a:t>
            </a:r>
          </a:p>
          <a:p>
            <a:pPr eaLnBrk="1" hangingPunct="1">
              <a:lnSpc>
                <a:spcPct val="150000"/>
              </a:lnSpc>
            </a:pPr>
            <a:r>
              <a:rPr lang="en-US" dirty="0"/>
              <a:t>Synchrophasor System Architecture</a:t>
            </a:r>
          </a:p>
          <a:p>
            <a:pPr eaLnBrk="1" hangingPunct="1">
              <a:lnSpc>
                <a:spcPct val="150000"/>
              </a:lnSpc>
            </a:pPr>
            <a:r>
              <a:rPr lang="en-US" dirty="0"/>
              <a:t>Synchrophasor Applications</a:t>
            </a:r>
          </a:p>
          <a:p>
            <a:pPr eaLnBrk="1" hangingPunct="1">
              <a:lnSpc>
                <a:spcPct val="150000"/>
              </a:lnSpc>
            </a:pPr>
            <a:r>
              <a:rPr lang="en-US" dirty="0"/>
              <a:t>Future Developments</a:t>
            </a:r>
          </a:p>
        </p:txBody>
      </p:sp>
      <p:pic>
        <p:nvPicPr>
          <p:cNvPr id="2" name="Audio 1">
            <a:hlinkClick r:id="" action="ppaction://media"/>
            <a:extLst>
              <a:ext uri="{FF2B5EF4-FFF2-40B4-BE49-F238E27FC236}">
                <a16:creationId xmlns:a16="http://schemas.microsoft.com/office/drawing/2014/main" id="{63056202-967F-4903-B1CA-8232798023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43189580"/>
      </p:ext>
    </p:extLst>
  </p:cSld>
  <p:clrMapOvr>
    <a:masterClrMapping/>
  </p:clrMapOvr>
  <mc:AlternateContent xmlns:mc="http://schemas.openxmlformats.org/markup-compatibility/2006" xmlns:p14="http://schemas.microsoft.com/office/powerpoint/2010/main">
    <mc:Choice Requires="p14">
      <p:transition spd="slow" p14:dur="2000" advTm="18298"/>
    </mc:Choice>
    <mc:Fallback xmlns="">
      <p:transition spd="slow" advTm="1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EF0CD1-6731-4900-97A9-9458B41A6D8F}"/>
              </a:ext>
            </a:extLst>
          </p:cNvPr>
          <p:cNvSpPr>
            <a:spLocks noGrp="1"/>
          </p:cNvSpPr>
          <p:nvPr>
            <p:ph idx="1"/>
          </p:nvPr>
        </p:nvSpPr>
        <p:spPr>
          <a:xfrm>
            <a:off x="628650" y="895350"/>
            <a:ext cx="3409950" cy="3048000"/>
          </a:xfrm>
        </p:spPr>
        <p:txBody>
          <a:bodyPr>
            <a:normAutofit fontScale="92500" lnSpcReduction="10000"/>
          </a:bodyPr>
          <a:lstStyle/>
          <a:p>
            <a:pPr>
              <a:lnSpc>
                <a:spcPct val="150000"/>
              </a:lnSpc>
            </a:pPr>
            <a:r>
              <a:rPr lang="en-US" sz="2200" dirty="0"/>
              <a:t>Used for Monitoring and Archiving</a:t>
            </a:r>
          </a:p>
          <a:p>
            <a:pPr lvl="1">
              <a:lnSpc>
                <a:spcPct val="150000"/>
              </a:lnSpc>
              <a:buFont typeface="Wingdings" panose="05000000000000000000" pitchFamily="2" charset="2"/>
              <a:buChar char="§"/>
            </a:pPr>
            <a:r>
              <a:rPr lang="en-US" dirty="0"/>
              <a:t>Phasors Scope to Monitor Angle Stability</a:t>
            </a:r>
          </a:p>
          <a:p>
            <a:pPr lvl="1">
              <a:lnSpc>
                <a:spcPct val="150000"/>
              </a:lnSpc>
              <a:buFont typeface="Wingdings" panose="05000000000000000000" pitchFamily="2" charset="2"/>
              <a:buChar char="§"/>
            </a:pPr>
            <a:r>
              <a:rPr lang="en-US" dirty="0"/>
              <a:t>Timeline to Monitor Voltage and Frequency Stability</a:t>
            </a:r>
          </a:p>
          <a:p>
            <a:pPr lvl="1">
              <a:lnSpc>
                <a:spcPct val="150000"/>
              </a:lnSpc>
              <a:buFont typeface="Wingdings" panose="05000000000000000000" pitchFamily="2" charset="2"/>
              <a:buChar char="§"/>
            </a:pPr>
            <a:r>
              <a:rPr lang="en-US" dirty="0"/>
              <a:t>Timeline to Power Flow</a:t>
            </a:r>
          </a:p>
        </p:txBody>
      </p:sp>
      <p:sp>
        <p:nvSpPr>
          <p:cNvPr id="6" name="Title 2">
            <a:extLst>
              <a:ext uri="{FF2B5EF4-FFF2-40B4-BE49-F238E27FC236}">
                <a16:creationId xmlns:a16="http://schemas.microsoft.com/office/drawing/2014/main" id="{D5482CCF-77F1-48AC-A3A6-95AA3787203A}"/>
              </a:ext>
            </a:extLst>
          </p:cNvPr>
          <p:cNvSpPr txBox="1">
            <a:spLocks/>
          </p:cNvSpPr>
          <p:nvPr/>
        </p:nvSpPr>
        <p:spPr>
          <a:xfrm>
            <a:off x="616360" y="0"/>
            <a:ext cx="7886700" cy="754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pPr algn="ctr"/>
            <a:r>
              <a:rPr lang="en-US" dirty="0"/>
              <a:t>Stage 1 – Control Center Level Visualization</a:t>
            </a:r>
          </a:p>
        </p:txBody>
      </p:sp>
      <p:graphicFrame>
        <p:nvGraphicFramePr>
          <p:cNvPr id="5" name="Object 4">
            <a:extLst>
              <a:ext uri="{FF2B5EF4-FFF2-40B4-BE49-F238E27FC236}">
                <a16:creationId xmlns:a16="http://schemas.microsoft.com/office/drawing/2014/main" id="{463B2105-AB28-4095-B061-F74756225BF0}"/>
              </a:ext>
            </a:extLst>
          </p:cNvPr>
          <p:cNvGraphicFramePr>
            <a:graphicFrameLocks noChangeAspect="1"/>
          </p:cNvGraphicFramePr>
          <p:nvPr>
            <p:extLst>
              <p:ext uri="{D42A27DB-BD31-4B8C-83A1-F6EECF244321}">
                <p14:modId xmlns:p14="http://schemas.microsoft.com/office/powerpoint/2010/main" val="4131614321"/>
              </p:ext>
            </p:extLst>
          </p:nvPr>
        </p:nvGraphicFramePr>
        <p:xfrm>
          <a:off x="4876800" y="676275"/>
          <a:ext cx="3816350" cy="3486150"/>
        </p:xfrm>
        <a:graphic>
          <a:graphicData uri="http://schemas.openxmlformats.org/presentationml/2006/ole">
            <mc:AlternateContent xmlns:mc="http://schemas.openxmlformats.org/markup-compatibility/2006">
              <mc:Choice xmlns:v="urn:schemas-microsoft-com:vml" Requires="v">
                <p:oleObj name="Visio" r:id="rId6" imgW="7238646" imgH="6613799" progId="Visio.Drawing.15">
                  <p:embed/>
                </p:oleObj>
              </mc:Choice>
              <mc:Fallback>
                <p:oleObj name="Visio" r:id="rId6" imgW="7238646" imgH="6613799" progId="Visio.Drawing.15">
                  <p:embed/>
                  <p:pic>
                    <p:nvPicPr>
                      <p:cNvPr id="0" name=""/>
                      <p:cNvPicPr/>
                      <p:nvPr/>
                    </p:nvPicPr>
                    <p:blipFill>
                      <a:blip r:embed="rId7"/>
                      <a:stretch>
                        <a:fillRect/>
                      </a:stretch>
                    </p:blipFill>
                    <p:spPr>
                      <a:xfrm>
                        <a:off x="4876800" y="676275"/>
                        <a:ext cx="3816350" cy="348615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0502289D-EF66-449C-82E7-CA13AFAA522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4503738"/>
            <a:ext cx="487362" cy="487362"/>
          </a:xfrm>
          <a:prstGeom prst="rect">
            <a:avLst/>
          </a:prstGeom>
        </p:spPr>
      </p:pic>
    </p:spTree>
    <p:custDataLst>
      <p:tags r:id="rId1"/>
    </p:custDataLst>
    <p:extLst>
      <p:ext uri="{BB962C8B-B14F-4D97-AF65-F5344CB8AC3E}">
        <p14:creationId xmlns:p14="http://schemas.microsoft.com/office/powerpoint/2010/main" val="1951706873"/>
      </p:ext>
    </p:extLst>
  </p:cSld>
  <p:clrMapOvr>
    <a:masterClrMapping/>
  </p:clrMapOvr>
  <mc:AlternateContent xmlns:mc="http://schemas.openxmlformats.org/markup-compatibility/2006" xmlns:p14="http://schemas.microsoft.com/office/powerpoint/2010/main">
    <mc:Choice Requires="p14">
      <p:transition spd="slow" p14:dur="2000" advTm="47211"/>
    </mc:Choice>
    <mc:Fallback xmlns="">
      <p:transition spd="slow" advTm="47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0" presetClass="entr" presetSubtype="0" fill="hold" nodeType="withEffect">
                                  <p:stCondLst>
                                    <p:cond delay="50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5482CCF-77F1-48AC-A3A6-95AA3787203A}"/>
              </a:ext>
            </a:extLst>
          </p:cNvPr>
          <p:cNvSpPr txBox="1">
            <a:spLocks/>
          </p:cNvSpPr>
          <p:nvPr/>
        </p:nvSpPr>
        <p:spPr>
          <a:xfrm>
            <a:off x="616360" y="0"/>
            <a:ext cx="7886700" cy="754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pPr algn="ctr"/>
            <a:r>
              <a:rPr lang="en-US" dirty="0"/>
              <a:t>Stage 2 - Overview</a:t>
            </a:r>
          </a:p>
        </p:txBody>
      </p:sp>
      <p:sp>
        <p:nvSpPr>
          <p:cNvPr id="9" name="Content Placeholder 3">
            <a:extLst>
              <a:ext uri="{FF2B5EF4-FFF2-40B4-BE49-F238E27FC236}">
                <a16:creationId xmlns:a16="http://schemas.microsoft.com/office/drawing/2014/main" id="{669F3C9A-66A9-42C2-8933-7992873094EF}"/>
              </a:ext>
            </a:extLst>
          </p:cNvPr>
          <p:cNvSpPr>
            <a:spLocks noGrp="1"/>
          </p:cNvSpPr>
          <p:nvPr>
            <p:ph idx="1"/>
          </p:nvPr>
        </p:nvSpPr>
        <p:spPr>
          <a:xfrm>
            <a:off x="628650" y="971550"/>
            <a:ext cx="7886700" cy="2745581"/>
          </a:xfrm>
        </p:spPr>
        <p:txBody>
          <a:bodyPr>
            <a:normAutofit lnSpcReduction="10000"/>
          </a:bodyPr>
          <a:lstStyle/>
          <a:p>
            <a:pPr>
              <a:lnSpc>
                <a:spcPct val="150000"/>
              </a:lnSpc>
            </a:pPr>
            <a:r>
              <a:rPr lang="en-US" sz="2800" dirty="0"/>
              <a:t>Additional Substations are Covered</a:t>
            </a:r>
          </a:p>
          <a:p>
            <a:pPr>
              <a:lnSpc>
                <a:spcPct val="150000"/>
              </a:lnSpc>
            </a:pPr>
            <a:r>
              <a:rPr lang="en-US" sz="2800" dirty="0"/>
              <a:t>Local PDCs are Installed</a:t>
            </a:r>
          </a:p>
          <a:p>
            <a:pPr>
              <a:lnSpc>
                <a:spcPct val="150000"/>
              </a:lnSpc>
            </a:pPr>
            <a:r>
              <a:rPr lang="en-US" sz="2800" dirty="0"/>
              <a:t>Inter-area Oscillation Detection for Interconnection Lines Introduced</a:t>
            </a:r>
          </a:p>
        </p:txBody>
      </p:sp>
      <p:pic>
        <p:nvPicPr>
          <p:cNvPr id="4" name="Audio 3">
            <a:hlinkClick r:id="" action="ppaction://media"/>
            <a:extLst>
              <a:ext uri="{FF2B5EF4-FFF2-40B4-BE49-F238E27FC236}">
                <a16:creationId xmlns:a16="http://schemas.microsoft.com/office/drawing/2014/main" id="{19AF2CF7-5C4C-4547-853A-30310C58834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4503738"/>
            <a:ext cx="487362" cy="487362"/>
          </a:xfrm>
          <a:prstGeom prst="rect">
            <a:avLst/>
          </a:prstGeom>
        </p:spPr>
      </p:pic>
    </p:spTree>
    <p:custDataLst>
      <p:tags r:id="rId1"/>
    </p:custDataLst>
    <p:extLst>
      <p:ext uri="{BB962C8B-B14F-4D97-AF65-F5344CB8AC3E}">
        <p14:creationId xmlns:p14="http://schemas.microsoft.com/office/powerpoint/2010/main" val="3306864568"/>
      </p:ext>
    </p:extLst>
  </p:cSld>
  <p:clrMapOvr>
    <a:masterClrMapping/>
  </p:clrMapOvr>
  <mc:AlternateContent xmlns:mc="http://schemas.openxmlformats.org/markup-compatibility/2006" xmlns:p14="http://schemas.microsoft.com/office/powerpoint/2010/main">
    <mc:Choice Requires="p14">
      <p:transition spd="slow" p14:dur="2000" advTm="24401"/>
    </mc:Choice>
    <mc:Fallback xmlns="">
      <p:transition spd="slow" advTm="24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500"/>
                                  </p:stCondLst>
                                  <p:childTnLst>
                                    <p:set>
                                      <p:cBhvr>
                                        <p:cTn id="8" dur="1" fill="hold">
                                          <p:stCondLst>
                                            <p:cond delay="0"/>
                                          </p:stCondLst>
                                        </p:cTn>
                                        <p:tgtEl>
                                          <p:spTgt spid="9">
                                            <p:txEl>
                                              <p:pRg st="0" end="0"/>
                                            </p:txEl>
                                          </p:spTgt>
                                        </p:tgtEl>
                                        <p:attrNameLst>
                                          <p:attrName>style.visibility</p:attrName>
                                        </p:attrNameLst>
                                      </p:cBhvr>
                                      <p:to>
                                        <p:strVal val="visible"/>
                                      </p:to>
                                    </p:set>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500"/>
                                        <p:tgtEl>
                                          <p:spTgt spid="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EF0CD1-6731-4900-97A9-9458B41A6D8F}"/>
              </a:ext>
            </a:extLst>
          </p:cNvPr>
          <p:cNvSpPr>
            <a:spLocks noGrp="1"/>
          </p:cNvSpPr>
          <p:nvPr>
            <p:ph idx="1"/>
          </p:nvPr>
        </p:nvSpPr>
        <p:spPr>
          <a:xfrm>
            <a:off x="628650" y="895350"/>
            <a:ext cx="3409950" cy="3048000"/>
          </a:xfrm>
        </p:spPr>
        <p:txBody>
          <a:bodyPr>
            <a:normAutofit fontScale="85000" lnSpcReduction="20000"/>
          </a:bodyPr>
          <a:lstStyle/>
          <a:p>
            <a:pPr>
              <a:lnSpc>
                <a:spcPct val="150000"/>
              </a:lnSpc>
            </a:pPr>
            <a:r>
              <a:rPr lang="en-US" sz="3200" dirty="0"/>
              <a:t>1 New Central PDC</a:t>
            </a:r>
          </a:p>
          <a:p>
            <a:pPr>
              <a:lnSpc>
                <a:spcPct val="150000"/>
              </a:lnSpc>
            </a:pPr>
            <a:r>
              <a:rPr lang="en-US" sz="3200" dirty="0"/>
              <a:t>2 x SVPs</a:t>
            </a:r>
          </a:p>
          <a:p>
            <a:pPr>
              <a:lnSpc>
                <a:spcPct val="150000"/>
              </a:lnSpc>
            </a:pPr>
            <a:r>
              <a:rPr lang="en-US" sz="3200" dirty="0"/>
              <a:t>Newer Generation Visualization Software</a:t>
            </a:r>
          </a:p>
        </p:txBody>
      </p:sp>
      <p:sp>
        <p:nvSpPr>
          <p:cNvPr id="6" name="Title 2">
            <a:extLst>
              <a:ext uri="{FF2B5EF4-FFF2-40B4-BE49-F238E27FC236}">
                <a16:creationId xmlns:a16="http://schemas.microsoft.com/office/drawing/2014/main" id="{D5482CCF-77F1-48AC-A3A6-95AA3787203A}"/>
              </a:ext>
            </a:extLst>
          </p:cNvPr>
          <p:cNvSpPr txBox="1">
            <a:spLocks/>
          </p:cNvSpPr>
          <p:nvPr/>
        </p:nvSpPr>
        <p:spPr>
          <a:xfrm>
            <a:off x="616360" y="0"/>
            <a:ext cx="7886700" cy="754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r>
              <a:rPr lang="en-US" dirty="0"/>
              <a:t>Stage 2 – Control Center Level PDC and SVP</a:t>
            </a:r>
          </a:p>
        </p:txBody>
      </p:sp>
      <p:grpSp>
        <p:nvGrpSpPr>
          <p:cNvPr id="3" name="Group 2">
            <a:extLst>
              <a:ext uri="{FF2B5EF4-FFF2-40B4-BE49-F238E27FC236}">
                <a16:creationId xmlns:a16="http://schemas.microsoft.com/office/drawing/2014/main" id="{80A5000D-3F5A-4FE9-B635-1C80B473D2D6}"/>
              </a:ext>
            </a:extLst>
          </p:cNvPr>
          <p:cNvGrpSpPr/>
          <p:nvPr/>
        </p:nvGrpSpPr>
        <p:grpSpPr>
          <a:xfrm>
            <a:off x="4648200" y="712911"/>
            <a:ext cx="4099719" cy="3409375"/>
            <a:chOff x="4648200" y="712911"/>
            <a:chExt cx="4099719" cy="3409375"/>
          </a:xfrm>
        </p:grpSpPr>
        <p:graphicFrame>
          <p:nvGraphicFramePr>
            <p:cNvPr id="2" name="Object 1">
              <a:extLst>
                <a:ext uri="{FF2B5EF4-FFF2-40B4-BE49-F238E27FC236}">
                  <a16:creationId xmlns:a16="http://schemas.microsoft.com/office/drawing/2014/main" id="{4197EB69-E3A7-4BCE-945E-EBDC2762FC19}"/>
                </a:ext>
              </a:extLst>
            </p:cNvPr>
            <p:cNvGraphicFramePr>
              <a:graphicFrameLocks noChangeAspect="1"/>
            </p:cNvGraphicFramePr>
            <p:nvPr>
              <p:extLst>
                <p:ext uri="{D42A27DB-BD31-4B8C-83A1-F6EECF244321}">
                  <p14:modId xmlns:p14="http://schemas.microsoft.com/office/powerpoint/2010/main" val="1833067088"/>
                </p:ext>
              </p:extLst>
            </p:nvPr>
          </p:nvGraphicFramePr>
          <p:xfrm>
            <a:off x="4668855" y="716414"/>
            <a:ext cx="4079064" cy="3405872"/>
          </p:xfrm>
          <a:graphic>
            <a:graphicData uri="http://schemas.openxmlformats.org/presentationml/2006/ole">
              <mc:AlternateContent xmlns:mc="http://schemas.openxmlformats.org/markup-compatibility/2006">
                <mc:Choice xmlns:v="urn:schemas-microsoft-com:vml" Requires="v">
                  <p:oleObj name="Visio" r:id="rId6" imgW="7794941" imgH="6507323" progId="Visio.Drawing.15">
                    <p:embed/>
                  </p:oleObj>
                </mc:Choice>
                <mc:Fallback>
                  <p:oleObj name="Visio" r:id="rId6" imgW="7794941" imgH="6507323" progId="Visio.Drawing.15">
                    <p:embed/>
                    <p:pic>
                      <p:nvPicPr>
                        <p:cNvPr id="0" name=""/>
                        <p:cNvPicPr/>
                        <p:nvPr/>
                      </p:nvPicPr>
                      <p:blipFill>
                        <a:blip r:embed="rId7"/>
                        <a:stretch>
                          <a:fillRect/>
                        </a:stretch>
                      </p:blipFill>
                      <p:spPr>
                        <a:xfrm>
                          <a:off x="4668855" y="716414"/>
                          <a:ext cx="4079064" cy="3405872"/>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3B4DBB03-5A2F-442B-BBA2-27291F1214A6}"/>
                </a:ext>
              </a:extLst>
            </p:cNvPr>
            <p:cNvSpPr/>
            <p:nvPr/>
          </p:nvSpPr>
          <p:spPr>
            <a:xfrm>
              <a:off x="4648200" y="712911"/>
              <a:ext cx="4079064" cy="18930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Audio 10">
            <a:hlinkClick r:id="" action="ppaction://media"/>
            <a:extLst>
              <a:ext uri="{FF2B5EF4-FFF2-40B4-BE49-F238E27FC236}">
                <a16:creationId xmlns:a16="http://schemas.microsoft.com/office/drawing/2014/main" id="{C2FA9D7C-01E1-4D30-9B5A-06F004FA406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4503738"/>
            <a:ext cx="487362" cy="487362"/>
          </a:xfrm>
          <a:prstGeom prst="rect">
            <a:avLst/>
          </a:prstGeom>
        </p:spPr>
      </p:pic>
    </p:spTree>
    <p:custDataLst>
      <p:tags r:id="rId1"/>
    </p:custDataLst>
    <p:extLst>
      <p:ext uri="{BB962C8B-B14F-4D97-AF65-F5344CB8AC3E}">
        <p14:creationId xmlns:p14="http://schemas.microsoft.com/office/powerpoint/2010/main" val="1036624812"/>
      </p:ext>
    </p:extLst>
  </p:cSld>
  <p:clrMapOvr>
    <a:masterClrMapping/>
  </p:clrMapOvr>
  <mc:AlternateContent xmlns:mc="http://schemas.openxmlformats.org/markup-compatibility/2006" xmlns:p14="http://schemas.microsoft.com/office/powerpoint/2010/main">
    <mc:Choice Requires="p14">
      <p:transition spd="slow" p14:dur="2000" advTm="34608"/>
    </mc:Choice>
    <mc:Fallback xmlns="">
      <p:transition spd="slow" advTm="34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0" presetClass="entr" presetSubtype="0" fill="hold" nodeType="withEffect">
                                  <p:stCondLst>
                                    <p:cond delay="50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EF0CD1-6731-4900-97A9-9458B41A6D8F}"/>
              </a:ext>
            </a:extLst>
          </p:cNvPr>
          <p:cNvSpPr>
            <a:spLocks noGrp="1"/>
          </p:cNvSpPr>
          <p:nvPr>
            <p:ph idx="1"/>
          </p:nvPr>
        </p:nvSpPr>
        <p:spPr>
          <a:xfrm>
            <a:off x="163556" y="742950"/>
            <a:ext cx="4408444" cy="3379336"/>
          </a:xfrm>
        </p:spPr>
        <p:txBody>
          <a:bodyPr>
            <a:noAutofit/>
          </a:bodyPr>
          <a:lstStyle/>
          <a:p>
            <a:pPr marL="342900" lvl="1" indent="0">
              <a:lnSpc>
                <a:spcPct val="100000"/>
              </a:lnSpc>
              <a:spcBef>
                <a:spcPts val="0"/>
              </a:spcBef>
              <a:spcAft>
                <a:spcPts val="500"/>
              </a:spcAft>
              <a:buNone/>
            </a:pPr>
            <a:r>
              <a:rPr lang="en-US" sz="2000" dirty="0"/>
              <a:t>The new software tools include:</a:t>
            </a:r>
          </a:p>
          <a:p>
            <a:pPr lvl="1">
              <a:lnSpc>
                <a:spcPct val="100000"/>
              </a:lnSpc>
              <a:spcBef>
                <a:spcPts val="0"/>
              </a:spcBef>
              <a:spcAft>
                <a:spcPts val="500"/>
              </a:spcAft>
            </a:pPr>
            <a:r>
              <a:rPr lang="en-US" dirty="0"/>
              <a:t>Geographical Map with Real Time Identification of Weak Spots</a:t>
            </a:r>
          </a:p>
          <a:p>
            <a:pPr lvl="1">
              <a:lnSpc>
                <a:spcPct val="100000"/>
              </a:lnSpc>
              <a:spcBef>
                <a:spcPts val="0"/>
              </a:spcBef>
              <a:spcAft>
                <a:spcPts val="500"/>
              </a:spcAft>
            </a:pPr>
            <a:r>
              <a:rPr lang="en-US" dirty="0"/>
              <a:t>Custom Alarms and Warnings</a:t>
            </a:r>
          </a:p>
          <a:p>
            <a:pPr lvl="1">
              <a:lnSpc>
                <a:spcPct val="100000"/>
              </a:lnSpc>
              <a:spcBef>
                <a:spcPts val="0"/>
              </a:spcBef>
              <a:spcAft>
                <a:spcPts val="500"/>
              </a:spcAft>
            </a:pPr>
            <a:r>
              <a:rPr lang="en-US" dirty="0"/>
              <a:t>Disturbance Detector with Identification of Affected Assets</a:t>
            </a:r>
          </a:p>
          <a:p>
            <a:pPr lvl="1">
              <a:lnSpc>
                <a:spcPct val="100000"/>
              </a:lnSpc>
              <a:spcBef>
                <a:spcPts val="0"/>
              </a:spcBef>
              <a:spcAft>
                <a:spcPts val="500"/>
              </a:spcAft>
            </a:pPr>
            <a:r>
              <a:rPr lang="en-US" dirty="0"/>
              <a:t>Integration of High Waveform Events up to 8KHz</a:t>
            </a:r>
          </a:p>
          <a:p>
            <a:pPr lvl="1">
              <a:lnSpc>
                <a:spcPct val="100000"/>
              </a:lnSpc>
              <a:spcBef>
                <a:spcPts val="0"/>
              </a:spcBef>
              <a:spcAft>
                <a:spcPts val="500"/>
              </a:spcAft>
            </a:pPr>
            <a:r>
              <a:rPr lang="en-US" dirty="0"/>
              <a:t>Capabilities to Export Data in COMTRADE or CSV format</a:t>
            </a:r>
          </a:p>
        </p:txBody>
      </p:sp>
      <p:sp>
        <p:nvSpPr>
          <p:cNvPr id="6" name="Title 2">
            <a:extLst>
              <a:ext uri="{FF2B5EF4-FFF2-40B4-BE49-F238E27FC236}">
                <a16:creationId xmlns:a16="http://schemas.microsoft.com/office/drawing/2014/main" id="{D5482CCF-77F1-48AC-A3A6-95AA3787203A}"/>
              </a:ext>
            </a:extLst>
          </p:cNvPr>
          <p:cNvSpPr txBox="1">
            <a:spLocks/>
          </p:cNvSpPr>
          <p:nvPr/>
        </p:nvSpPr>
        <p:spPr>
          <a:xfrm>
            <a:off x="616360" y="0"/>
            <a:ext cx="7886700" cy="754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pPr algn="ctr"/>
            <a:r>
              <a:rPr lang="en-US" dirty="0"/>
              <a:t>Stage 2 – Control Center Level Visualization</a:t>
            </a:r>
          </a:p>
        </p:txBody>
      </p:sp>
      <p:graphicFrame>
        <p:nvGraphicFramePr>
          <p:cNvPr id="2" name="Object 1">
            <a:extLst>
              <a:ext uri="{FF2B5EF4-FFF2-40B4-BE49-F238E27FC236}">
                <a16:creationId xmlns:a16="http://schemas.microsoft.com/office/drawing/2014/main" id="{4197EB69-E3A7-4BCE-945E-EBDC2762FC19}"/>
              </a:ext>
            </a:extLst>
          </p:cNvPr>
          <p:cNvGraphicFramePr>
            <a:graphicFrameLocks noChangeAspect="1"/>
          </p:cNvGraphicFramePr>
          <p:nvPr>
            <p:extLst>
              <p:ext uri="{D42A27DB-BD31-4B8C-83A1-F6EECF244321}">
                <p14:modId xmlns:p14="http://schemas.microsoft.com/office/powerpoint/2010/main" val="3487460395"/>
              </p:ext>
            </p:extLst>
          </p:nvPr>
        </p:nvGraphicFramePr>
        <p:xfrm>
          <a:off x="4668855" y="712775"/>
          <a:ext cx="4079064" cy="3405872"/>
        </p:xfrm>
        <a:graphic>
          <a:graphicData uri="http://schemas.openxmlformats.org/presentationml/2006/ole">
            <mc:AlternateContent xmlns:mc="http://schemas.openxmlformats.org/markup-compatibility/2006">
              <mc:Choice xmlns:v="urn:schemas-microsoft-com:vml" Requires="v">
                <p:oleObj name="Visio" r:id="rId6" imgW="7794941" imgH="6507323" progId="Visio.Drawing.15">
                  <p:embed/>
                </p:oleObj>
              </mc:Choice>
              <mc:Fallback>
                <p:oleObj name="Visio" r:id="rId6" imgW="7794941" imgH="6507323" progId="Visio.Drawing.15">
                  <p:embed/>
                  <p:pic>
                    <p:nvPicPr>
                      <p:cNvPr id="0" name=""/>
                      <p:cNvPicPr/>
                      <p:nvPr/>
                    </p:nvPicPr>
                    <p:blipFill>
                      <a:blip r:embed="rId7"/>
                      <a:stretch>
                        <a:fillRect/>
                      </a:stretch>
                    </p:blipFill>
                    <p:spPr>
                      <a:xfrm>
                        <a:off x="4668855" y="712775"/>
                        <a:ext cx="4079064" cy="3405872"/>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1E89DB67-0157-443F-8D2A-F1297093B5B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4503738"/>
            <a:ext cx="487362" cy="487362"/>
          </a:xfrm>
          <a:prstGeom prst="rect">
            <a:avLst/>
          </a:prstGeom>
        </p:spPr>
      </p:pic>
    </p:spTree>
    <p:custDataLst>
      <p:tags r:id="rId1"/>
    </p:custDataLst>
    <p:extLst>
      <p:ext uri="{BB962C8B-B14F-4D97-AF65-F5344CB8AC3E}">
        <p14:creationId xmlns:p14="http://schemas.microsoft.com/office/powerpoint/2010/main" val="4136853872"/>
      </p:ext>
    </p:extLst>
  </p:cSld>
  <p:clrMapOvr>
    <a:masterClrMapping/>
  </p:clrMapOvr>
  <mc:AlternateContent xmlns:mc="http://schemas.openxmlformats.org/markup-compatibility/2006" xmlns:p14="http://schemas.microsoft.com/office/powerpoint/2010/main">
    <mc:Choice Requires="p14">
      <p:transition spd="slow" p14:dur="2000" advTm="73095"/>
    </mc:Choice>
    <mc:Fallback xmlns="">
      <p:transition spd="slow" advTm="73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0" presetClass="entr" presetSubtype="0" fill="hold" nodeType="withEffect">
                                  <p:stCondLst>
                                    <p:cond delay="500"/>
                                  </p:stCondLst>
                                  <p:childTnLst>
                                    <p:set>
                                      <p:cBhvr>
                                        <p:cTn id="8" dur="1" fill="hold">
                                          <p:stCondLst>
                                            <p:cond delay="0"/>
                                          </p:stCondLst>
                                        </p:cTn>
                                        <p:tgtEl>
                                          <p:spTgt spid="4">
                                            <p:txEl>
                                              <p:pRg st="2" end="2"/>
                                            </p:txEl>
                                          </p:spTgt>
                                        </p:tgtEl>
                                        <p:attrNameLst>
                                          <p:attrName>style.visibility</p:attrName>
                                        </p:attrNameLst>
                                      </p:cBhvr>
                                      <p:to>
                                        <p:strVal val="visible"/>
                                      </p:to>
                                    </p:set>
                                    <p:animEffect transition="in" filter="fade">
                                      <p:cBhvr>
                                        <p:cTn id="9" dur="500"/>
                                        <p:tgtEl>
                                          <p:spTgt spid="4">
                                            <p:txEl>
                                              <p:pRg st="2" end="2"/>
                                            </p:txEl>
                                          </p:spTgt>
                                        </p:tgtEl>
                                      </p:cBhvr>
                                    </p:animEffect>
                                  </p:childTnLst>
                                </p:cTn>
                              </p:par>
                              <p:par>
                                <p:cTn id="10" presetID="10" presetClass="entr" presetSubtype="0" fill="hold" nodeType="withEffect">
                                  <p:stCondLst>
                                    <p:cond delay="5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69C3779-C656-46CD-A360-74070AA7C888}"/>
              </a:ext>
            </a:extLst>
          </p:cNvPr>
          <p:cNvSpPr txBox="1">
            <a:spLocks/>
          </p:cNvSpPr>
          <p:nvPr/>
        </p:nvSpPr>
        <p:spPr>
          <a:xfrm>
            <a:off x="616360" y="0"/>
            <a:ext cx="7886700" cy="754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pPr algn="ctr"/>
            <a:r>
              <a:rPr lang="en-US" dirty="0"/>
              <a:t>Post Event Analysis – November 2016</a:t>
            </a:r>
          </a:p>
        </p:txBody>
      </p:sp>
      <p:sp>
        <p:nvSpPr>
          <p:cNvPr id="6" name="CasetăText 5">
            <a:extLst>
              <a:ext uri="{FF2B5EF4-FFF2-40B4-BE49-F238E27FC236}">
                <a16:creationId xmlns:a16="http://schemas.microsoft.com/office/drawing/2014/main" id="{DA45D64F-323A-4B42-B18E-4A85CB6260AC}"/>
              </a:ext>
            </a:extLst>
          </p:cNvPr>
          <p:cNvSpPr txBox="1"/>
          <p:nvPr/>
        </p:nvSpPr>
        <p:spPr>
          <a:xfrm>
            <a:off x="228600" y="754856"/>
            <a:ext cx="4343400" cy="3360215"/>
          </a:xfrm>
          <a:prstGeom prst="rect">
            <a:avLst/>
          </a:prstGeom>
          <a:noFill/>
        </p:spPr>
        <p:txBody>
          <a:bodyPr wrap="square" rtlCol="0">
            <a:spAutoFit/>
          </a:bodyPr>
          <a:lstStyle/>
          <a:p>
            <a:pPr marL="342900" marR="0" indent="-342900" algn="just">
              <a:lnSpc>
                <a:spcPct val="115000"/>
              </a:lnSpc>
              <a:spcBef>
                <a:spcPts val="0"/>
              </a:spcBef>
              <a:spcAft>
                <a:spcPts val="1000"/>
              </a:spcAft>
              <a:buFont typeface="Arial" panose="020B0604020202020204" pitchFamily="34" charset="0"/>
              <a:buChar char="•"/>
            </a:pPr>
            <a:r>
              <a:rPr lang="en-US" sz="1600" dirty="0">
                <a:effectLst/>
                <a:ea typeface="Calibri" panose="020F0502020204030204" pitchFamily="34" charset="0"/>
                <a:cs typeface="Times New Roman" panose="02020603050405020304" pitchFamily="18" charset="0"/>
              </a:rPr>
              <a:t>Along with real-time monitoring another useful feature is the post event disturbance analysis</a:t>
            </a:r>
          </a:p>
          <a:p>
            <a:pPr marL="342900" marR="0" indent="-342900" algn="just">
              <a:lnSpc>
                <a:spcPct val="115000"/>
              </a:lnSpc>
              <a:spcBef>
                <a:spcPts val="0"/>
              </a:spcBef>
              <a:spcAft>
                <a:spcPts val="1000"/>
              </a:spcAft>
              <a:buFont typeface="Arial" panose="020B0604020202020204" pitchFamily="34" charset="0"/>
              <a:buChar char="•"/>
            </a:pPr>
            <a:r>
              <a:rPr lang="en-US" sz="1600" dirty="0">
                <a:ea typeface="Calibri" panose="020F0502020204030204" pitchFamily="34" charset="0"/>
                <a:cs typeface="Times New Roman" panose="02020603050405020304" pitchFamily="18" charset="0"/>
              </a:rPr>
              <a:t>D</a:t>
            </a:r>
            <a:r>
              <a:rPr lang="en-US" sz="1600" dirty="0">
                <a:effectLst/>
                <a:ea typeface="Calibri" panose="020F0502020204030204" pitchFamily="34" charset="0"/>
                <a:cs typeface="Times New Roman" panose="02020603050405020304" pitchFamily="18" charset="0"/>
              </a:rPr>
              <a:t>ifferent analysis are used to investigate</a:t>
            </a:r>
            <a:r>
              <a:rPr lang="en-US" sz="1800" dirty="0">
                <a:effectLst/>
                <a:ea typeface="Calibri" panose="020F0502020204030204" pitchFamily="34" charset="0"/>
                <a:cs typeface="Times New Roman" panose="02020603050405020304" pitchFamily="18" charset="0"/>
              </a:rPr>
              <a:t>:</a:t>
            </a:r>
          </a:p>
          <a:p>
            <a:pPr marL="685800" lvl="1" indent="-342900" algn="just">
              <a:lnSpc>
                <a:spcPct val="115000"/>
              </a:lnSpc>
              <a:spcAft>
                <a:spcPts val="1000"/>
              </a:spcAft>
              <a:buFont typeface="Wingdings" panose="05000000000000000000" pitchFamily="2" charset="2"/>
              <a:buChar char="§"/>
            </a:pPr>
            <a:r>
              <a:rPr lang="en-US" sz="1400" dirty="0">
                <a:effectLst/>
                <a:ea typeface="Calibri" panose="020F0502020204030204" pitchFamily="34" charset="0"/>
                <a:cs typeface="Times New Roman" panose="02020603050405020304" pitchFamily="18" charset="0"/>
              </a:rPr>
              <a:t>Dynamic behavior of generating units</a:t>
            </a:r>
          </a:p>
          <a:p>
            <a:pPr marL="685800" lvl="1" indent="-342900" algn="just">
              <a:lnSpc>
                <a:spcPct val="115000"/>
              </a:lnSpc>
              <a:spcAft>
                <a:spcPts val="1000"/>
              </a:spcAft>
              <a:buFont typeface="Wingdings" panose="05000000000000000000" pitchFamily="2" charset="2"/>
              <a:buChar char="§"/>
            </a:pPr>
            <a:r>
              <a:rPr lang="en-US" sz="1400" dirty="0">
                <a:effectLst/>
                <a:ea typeface="Calibri" panose="020F0502020204030204" pitchFamily="34" charset="0"/>
                <a:cs typeface="Times New Roman" panose="02020603050405020304" pitchFamily="18" charset="0"/>
              </a:rPr>
              <a:t>Frequency deviation and </a:t>
            </a:r>
            <a:r>
              <a:rPr lang="en-US" sz="1400" dirty="0" err="1">
                <a:effectLst/>
                <a:ea typeface="Calibri" panose="020F0502020204030204" pitchFamily="34" charset="0"/>
                <a:cs typeface="Times New Roman" panose="02020603050405020304" pitchFamily="18" charset="0"/>
              </a:rPr>
              <a:t>RoCoF</a:t>
            </a:r>
            <a:r>
              <a:rPr lang="en-US" sz="1400" dirty="0">
                <a:effectLst/>
                <a:ea typeface="Calibri" panose="020F0502020204030204" pitchFamily="34" charset="0"/>
                <a:cs typeface="Times New Roman" panose="02020603050405020304" pitchFamily="18" charset="0"/>
              </a:rPr>
              <a:t> </a:t>
            </a:r>
          </a:p>
          <a:p>
            <a:pPr marL="685800" lvl="1" indent="-342900" algn="just">
              <a:lnSpc>
                <a:spcPct val="115000"/>
              </a:lnSpc>
              <a:spcAft>
                <a:spcPts val="1000"/>
              </a:spcAft>
              <a:buFont typeface="Wingdings" panose="05000000000000000000" pitchFamily="2" charset="2"/>
              <a:buChar char="§"/>
            </a:pPr>
            <a:r>
              <a:rPr lang="en-US" sz="1400" dirty="0">
                <a:effectLst/>
                <a:ea typeface="Calibri" panose="020F0502020204030204" pitchFamily="34" charset="0"/>
                <a:cs typeface="Times New Roman" panose="02020603050405020304" pitchFamily="18" charset="0"/>
              </a:rPr>
              <a:t>Damping of oscillations on the 400 kV busbars </a:t>
            </a:r>
          </a:p>
          <a:p>
            <a:pPr marL="685800" lvl="1" indent="-342900" algn="just">
              <a:lnSpc>
                <a:spcPct val="115000"/>
              </a:lnSpc>
              <a:spcAft>
                <a:spcPts val="1000"/>
              </a:spcAft>
              <a:buFont typeface="Wingdings" panose="05000000000000000000" pitchFamily="2" charset="2"/>
              <a:buChar char="§"/>
            </a:pPr>
            <a:r>
              <a:rPr lang="en-US" sz="1400" dirty="0">
                <a:effectLst/>
                <a:ea typeface="Calibri" panose="020F0502020204030204" pitchFamily="34" charset="0"/>
                <a:cs typeface="Times New Roman" panose="02020603050405020304" pitchFamily="18" charset="0"/>
              </a:rPr>
              <a:t>Phase-angle deviation in between substations </a:t>
            </a:r>
          </a:p>
          <a:p>
            <a:pPr marL="685800" lvl="1" indent="-342900" algn="just">
              <a:lnSpc>
                <a:spcPct val="115000"/>
              </a:lnSpc>
              <a:spcAft>
                <a:spcPts val="1000"/>
              </a:spcAft>
              <a:buFont typeface="Wingdings" panose="05000000000000000000" pitchFamily="2" charset="2"/>
              <a:buChar char="§"/>
            </a:pPr>
            <a:r>
              <a:rPr lang="en-US" sz="1400" dirty="0">
                <a:effectLst/>
                <a:ea typeface="Calibri" panose="020F0502020204030204" pitchFamily="34" charset="0"/>
                <a:cs typeface="Times New Roman" panose="02020603050405020304" pitchFamily="18" charset="0"/>
              </a:rPr>
              <a:t>Cross-border power flows</a:t>
            </a:r>
          </a:p>
        </p:txBody>
      </p:sp>
      <p:pic>
        <p:nvPicPr>
          <p:cNvPr id="7" name="Imagine 6">
            <a:extLst>
              <a:ext uri="{FF2B5EF4-FFF2-40B4-BE49-F238E27FC236}">
                <a16:creationId xmlns:a16="http://schemas.microsoft.com/office/drawing/2014/main" id="{13C7C1FE-297B-4CC1-A339-A13C00F0F335}"/>
              </a:ext>
            </a:extLst>
          </p:cNvPr>
          <p:cNvPicPr>
            <a:picLocks noChangeAspect="1"/>
          </p:cNvPicPr>
          <p:nvPr/>
        </p:nvPicPr>
        <p:blipFill>
          <a:blip r:embed="rId4"/>
          <a:stretch>
            <a:fillRect/>
          </a:stretch>
        </p:blipFill>
        <p:spPr>
          <a:xfrm>
            <a:off x="5074499" y="754856"/>
            <a:ext cx="3673420" cy="3384000"/>
          </a:xfrm>
          <a:prstGeom prst="rect">
            <a:avLst/>
          </a:prstGeom>
        </p:spPr>
      </p:pic>
      <p:pic>
        <p:nvPicPr>
          <p:cNvPr id="11" name="Audio 10">
            <a:hlinkClick r:id="" action="ppaction://media"/>
            <a:extLst>
              <a:ext uri="{FF2B5EF4-FFF2-40B4-BE49-F238E27FC236}">
                <a16:creationId xmlns:a16="http://schemas.microsoft.com/office/drawing/2014/main" id="{5559A546-FA28-4F6F-8C91-03CED4CA39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1987679641"/>
      </p:ext>
    </p:extLst>
  </p:cSld>
  <p:clrMapOvr>
    <a:masterClrMapping/>
  </p:clrMapOvr>
  <mc:AlternateContent xmlns:mc="http://schemas.openxmlformats.org/markup-compatibility/2006" xmlns:p14="http://schemas.microsoft.com/office/powerpoint/2010/main">
    <mc:Choice Requires="p14">
      <p:transition spd="slow" p14:dur="2000" advTm="128013"/>
    </mc:Choice>
    <mc:Fallback xmlns="">
      <p:transition spd="slow" advTm="128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B19D30B-0E3F-47B9-B72D-84C1D53181A5}"/>
              </a:ext>
            </a:extLst>
          </p:cNvPr>
          <p:cNvSpPr txBox="1">
            <a:spLocks/>
          </p:cNvSpPr>
          <p:nvPr/>
        </p:nvSpPr>
        <p:spPr>
          <a:xfrm>
            <a:off x="616360" y="0"/>
            <a:ext cx="7886700" cy="754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pPr algn="ctr"/>
            <a:r>
              <a:rPr lang="en-US" dirty="0"/>
              <a:t>Post Event Analysis – November 2016</a:t>
            </a:r>
          </a:p>
        </p:txBody>
      </p:sp>
      <p:sp>
        <p:nvSpPr>
          <p:cNvPr id="5" name="CasetăText 4">
            <a:extLst>
              <a:ext uri="{FF2B5EF4-FFF2-40B4-BE49-F238E27FC236}">
                <a16:creationId xmlns:a16="http://schemas.microsoft.com/office/drawing/2014/main" id="{7C92A063-BDAC-4EEF-97BE-ED6B940DDD65}"/>
              </a:ext>
            </a:extLst>
          </p:cNvPr>
          <p:cNvSpPr txBox="1"/>
          <p:nvPr/>
        </p:nvSpPr>
        <p:spPr>
          <a:xfrm>
            <a:off x="228600" y="754856"/>
            <a:ext cx="4343400" cy="3373359"/>
          </a:xfrm>
          <a:prstGeom prst="rect">
            <a:avLst/>
          </a:prstGeom>
          <a:noFill/>
        </p:spPr>
        <p:txBody>
          <a:bodyPr wrap="square" rtlCol="0">
            <a:spAutoFit/>
          </a:bodyPr>
          <a:lstStyle/>
          <a:p>
            <a:pPr marL="0" marR="0" algn="just">
              <a:lnSpc>
                <a:spcPct val="150000"/>
              </a:lnSpc>
              <a:spcBef>
                <a:spcPts val="0"/>
              </a:spcBef>
              <a:spcAft>
                <a:spcPts val="1000"/>
              </a:spcAft>
            </a:pPr>
            <a:r>
              <a:rPr lang="en-US" sz="1800" dirty="0">
                <a:effectLst/>
                <a:ea typeface="Calibri" panose="020F0502020204030204" pitchFamily="34" charset="0"/>
                <a:cs typeface="Times New Roman" panose="02020603050405020304" pitchFamily="18" charset="0"/>
              </a:rPr>
              <a:t>In the first moments, the lose of active power was compensated by the cross-border interconnections. For example, the diagram shows that from Bulgaria about 400 MW were injected in the power system. After, about 300s frequency and cross border flows were reestablished totally due to local reserve utilization.</a:t>
            </a:r>
          </a:p>
        </p:txBody>
      </p:sp>
      <p:pic>
        <p:nvPicPr>
          <p:cNvPr id="6" name="Imagine 5">
            <a:extLst>
              <a:ext uri="{FF2B5EF4-FFF2-40B4-BE49-F238E27FC236}">
                <a16:creationId xmlns:a16="http://schemas.microsoft.com/office/drawing/2014/main" id="{258D4BB1-5250-4674-81BE-BDEEEA9BDECC}"/>
              </a:ext>
            </a:extLst>
          </p:cNvPr>
          <p:cNvPicPr>
            <a:picLocks noChangeAspect="1"/>
          </p:cNvPicPr>
          <p:nvPr/>
        </p:nvPicPr>
        <p:blipFill>
          <a:blip r:embed="rId4"/>
          <a:stretch>
            <a:fillRect/>
          </a:stretch>
        </p:blipFill>
        <p:spPr>
          <a:xfrm>
            <a:off x="4724400" y="754856"/>
            <a:ext cx="4049636" cy="3384000"/>
          </a:xfrm>
          <a:prstGeom prst="rect">
            <a:avLst/>
          </a:prstGeom>
        </p:spPr>
      </p:pic>
      <p:pic>
        <p:nvPicPr>
          <p:cNvPr id="8" name="Audio 7">
            <a:hlinkClick r:id="" action="ppaction://media"/>
            <a:extLst>
              <a:ext uri="{FF2B5EF4-FFF2-40B4-BE49-F238E27FC236}">
                <a16:creationId xmlns:a16="http://schemas.microsoft.com/office/drawing/2014/main" id="{C4E378B7-56CE-42CC-96AF-89CACD6A05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82584737"/>
      </p:ext>
    </p:extLst>
  </p:cSld>
  <p:clrMapOvr>
    <a:masterClrMapping/>
  </p:clrMapOvr>
  <mc:AlternateContent xmlns:mc="http://schemas.openxmlformats.org/markup-compatibility/2006" xmlns:p14="http://schemas.microsoft.com/office/powerpoint/2010/main">
    <mc:Choice Requires="p14">
      <p:transition spd="slow" p14:dur="2000" advTm="41671"/>
    </mc:Choice>
    <mc:Fallback xmlns="">
      <p:transition spd="slow" advTm="41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5482CCF-77F1-48AC-A3A6-95AA3787203A}"/>
              </a:ext>
            </a:extLst>
          </p:cNvPr>
          <p:cNvSpPr txBox="1">
            <a:spLocks/>
          </p:cNvSpPr>
          <p:nvPr/>
        </p:nvSpPr>
        <p:spPr>
          <a:xfrm>
            <a:off x="616360" y="0"/>
            <a:ext cx="7886700" cy="754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pPr algn="ctr"/>
            <a:r>
              <a:rPr lang="en-US" dirty="0"/>
              <a:t>Stage 3 - Ongoing</a:t>
            </a:r>
          </a:p>
        </p:txBody>
      </p:sp>
      <p:sp>
        <p:nvSpPr>
          <p:cNvPr id="9" name="Content Placeholder 3">
            <a:extLst>
              <a:ext uri="{FF2B5EF4-FFF2-40B4-BE49-F238E27FC236}">
                <a16:creationId xmlns:a16="http://schemas.microsoft.com/office/drawing/2014/main" id="{669F3C9A-66A9-42C2-8933-7992873094EF}"/>
              </a:ext>
            </a:extLst>
          </p:cNvPr>
          <p:cNvSpPr>
            <a:spLocks noGrp="1"/>
          </p:cNvSpPr>
          <p:nvPr>
            <p:ph idx="1"/>
          </p:nvPr>
        </p:nvSpPr>
        <p:spPr>
          <a:xfrm>
            <a:off x="628650" y="971550"/>
            <a:ext cx="7886700" cy="2745581"/>
          </a:xfrm>
        </p:spPr>
        <p:txBody>
          <a:bodyPr>
            <a:normAutofit/>
          </a:bodyPr>
          <a:lstStyle/>
          <a:p>
            <a:pPr>
              <a:lnSpc>
                <a:spcPct val="130000"/>
              </a:lnSpc>
              <a:spcBef>
                <a:spcPts val="1800"/>
              </a:spcBef>
            </a:pPr>
            <a:r>
              <a:rPr lang="en-US" sz="2000" dirty="0"/>
              <a:t>Every 400 kV Modernized Substation Includes a Synchrophasor Cabinet</a:t>
            </a:r>
          </a:p>
          <a:p>
            <a:pPr>
              <a:lnSpc>
                <a:spcPct val="150000"/>
              </a:lnSpc>
              <a:spcBef>
                <a:spcPts val="1800"/>
              </a:spcBef>
            </a:pPr>
            <a:r>
              <a:rPr lang="en-US" sz="2000" dirty="0"/>
              <a:t>Islanding Detection of DG with a Load Connected on Loss of Connection to the Common Connection Point</a:t>
            </a:r>
          </a:p>
          <a:p>
            <a:pPr>
              <a:lnSpc>
                <a:spcPct val="150000"/>
              </a:lnSpc>
              <a:spcBef>
                <a:spcPts val="1800"/>
              </a:spcBef>
            </a:pPr>
            <a:r>
              <a:rPr lang="en-US" sz="2000" dirty="0"/>
              <a:t>To integrate Low Inertia Generation Sources the important Requirement is to provide Synchrophasor Measurement Devices</a:t>
            </a:r>
          </a:p>
        </p:txBody>
      </p:sp>
      <p:sp>
        <p:nvSpPr>
          <p:cNvPr id="2" name="CasetăText 1">
            <a:extLst>
              <a:ext uri="{FF2B5EF4-FFF2-40B4-BE49-F238E27FC236}">
                <a16:creationId xmlns:a16="http://schemas.microsoft.com/office/drawing/2014/main" id="{F1FAB3B9-D002-4E8F-B4D2-6160E161D79B}"/>
              </a:ext>
            </a:extLst>
          </p:cNvPr>
          <p:cNvSpPr txBox="1"/>
          <p:nvPr/>
        </p:nvSpPr>
        <p:spPr>
          <a:xfrm>
            <a:off x="9448800" y="1428750"/>
            <a:ext cx="184731" cy="300082"/>
          </a:xfrm>
          <a:prstGeom prst="rect">
            <a:avLst/>
          </a:prstGeom>
          <a:noFill/>
        </p:spPr>
        <p:txBody>
          <a:bodyPr wrap="none" rtlCol="0">
            <a:spAutoFit/>
          </a:bodyPr>
          <a:lstStyle/>
          <a:p>
            <a:endParaRPr lang="en-US" dirty="0"/>
          </a:p>
        </p:txBody>
      </p:sp>
      <p:pic>
        <p:nvPicPr>
          <p:cNvPr id="8" name="Audio 7">
            <a:hlinkClick r:id="" action="ppaction://media"/>
            <a:extLst>
              <a:ext uri="{FF2B5EF4-FFF2-40B4-BE49-F238E27FC236}">
                <a16:creationId xmlns:a16="http://schemas.microsoft.com/office/drawing/2014/main" id="{7753376B-1CCC-4B31-9273-879A4B1C75A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4503738"/>
            <a:ext cx="487362" cy="487362"/>
          </a:xfrm>
          <a:prstGeom prst="rect">
            <a:avLst/>
          </a:prstGeom>
        </p:spPr>
      </p:pic>
    </p:spTree>
    <p:custDataLst>
      <p:tags r:id="rId1"/>
    </p:custDataLst>
    <p:extLst>
      <p:ext uri="{BB962C8B-B14F-4D97-AF65-F5344CB8AC3E}">
        <p14:creationId xmlns:p14="http://schemas.microsoft.com/office/powerpoint/2010/main" val="321246960"/>
      </p:ext>
    </p:extLst>
  </p:cSld>
  <p:clrMapOvr>
    <a:masterClrMapping/>
  </p:clrMapOvr>
  <mc:AlternateContent xmlns:mc="http://schemas.openxmlformats.org/markup-compatibility/2006" xmlns:p14="http://schemas.microsoft.com/office/powerpoint/2010/main">
    <mc:Choice Requires="p14">
      <p:transition spd="slow" p14:dur="2000" advTm="86982"/>
    </mc:Choice>
    <mc:Fallback xmlns="">
      <p:transition spd="slow" advTm="86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0" presetClass="entr" presetSubtype="0" fill="hold" nodeType="withEffect">
                                  <p:stCondLst>
                                    <p:cond delay="500"/>
                                  </p:stCondLst>
                                  <p:childTnLst>
                                    <p:set>
                                      <p:cBhvr>
                                        <p:cTn id="8" dur="1" fill="hold">
                                          <p:stCondLst>
                                            <p:cond delay="0"/>
                                          </p:stCondLst>
                                        </p:cTn>
                                        <p:tgtEl>
                                          <p:spTgt spid="9">
                                            <p:txEl>
                                              <p:pRg st="0" end="0"/>
                                            </p:txEl>
                                          </p:spTgt>
                                        </p:tgtEl>
                                        <p:attrNameLst>
                                          <p:attrName>style.visibility</p:attrName>
                                        </p:attrNameLst>
                                      </p:cBhvr>
                                      <p:to>
                                        <p:strVal val="visible"/>
                                      </p:to>
                                    </p:set>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500"/>
                                        <p:tgtEl>
                                          <p:spTgt spid="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CBA137-12A5-4202-B142-40FABBD23823}"/>
              </a:ext>
            </a:extLst>
          </p:cNvPr>
          <p:cNvSpPr>
            <a:spLocks noGrp="1"/>
          </p:cNvSpPr>
          <p:nvPr>
            <p:ph type="title"/>
          </p:nvPr>
        </p:nvSpPr>
        <p:spPr/>
        <p:txBody>
          <a:bodyPr>
            <a:normAutofit/>
          </a:bodyPr>
          <a:lstStyle/>
          <a:p>
            <a:pPr algn="ctr"/>
            <a:r>
              <a:rPr lang="en-US" sz="4100" dirty="0"/>
              <a:t>The Future of Time-Synchronized Systems</a:t>
            </a:r>
            <a:br>
              <a:rPr lang="en-US" dirty="0"/>
            </a:br>
            <a:endParaRPr lang="en-US" dirty="0"/>
          </a:p>
        </p:txBody>
      </p:sp>
      <p:pic>
        <p:nvPicPr>
          <p:cNvPr id="2" name="Audio 1">
            <a:hlinkClick r:id="" action="ppaction://media"/>
            <a:extLst>
              <a:ext uri="{FF2B5EF4-FFF2-40B4-BE49-F238E27FC236}">
                <a16:creationId xmlns:a16="http://schemas.microsoft.com/office/drawing/2014/main" id="{659F082D-383D-4D3F-AF05-1D4EEF725E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429924973"/>
      </p:ext>
    </p:extLst>
  </p:cSld>
  <p:clrMapOvr>
    <a:masterClrMapping/>
  </p:clrMapOvr>
  <mc:AlternateContent xmlns:mc="http://schemas.openxmlformats.org/markup-compatibility/2006" xmlns:p14="http://schemas.microsoft.com/office/powerpoint/2010/main">
    <mc:Choice Requires="p14">
      <p:transition spd="slow" p14:dur="2000" advTm="6144"/>
    </mc:Choice>
    <mc:Fallback xmlns="">
      <p:transition spd="slow" advTm="6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5482CCF-77F1-48AC-A3A6-95AA3787203A}"/>
              </a:ext>
            </a:extLst>
          </p:cNvPr>
          <p:cNvSpPr txBox="1">
            <a:spLocks/>
          </p:cNvSpPr>
          <p:nvPr/>
        </p:nvSpPr>
        <p:spPr>
          <a:xfrm>
            <a:off x="616360" y="0"/>
            <a:ext cx="7886700" cy="754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pPr algn="ctr"/>
            <a:r>
              <a:rPr lang="en-US" dirty="0"/>
              <a:t>Future of Time-Domain Data</a:t>
            </a:r>
          </a:p>
        </p:txBody>
      </p:sp>
      <p:sp>
        <p:nvSpPr>
          <p:cNvPr id="7" name="Content Placeholder 17">
            <a:extLst>
              <a:ext uri="{FF2B5EF4-FFF2-40B4-BE49-F238E27FC236}">
                <a16:creationId xmlns:a16="http://schemas.microsoft.com/office/drawing/2014/main" id="{C88593C6-6DAC-48E7-BEB7-318EE7B72119}"/>
              </a:ext>
            </a:extLst>
          </p:cNvPr>
          <p:cNvSpPr>
            <a:spLocks noGrp="1"/>
          </p:cNvSpPr>
          <p:nvPr>
            <p:ph sz="half" idx="1"/>
          </p:nvPr>
        </p:nvSpPr>
        <p:spPr>
          <a:xfrm>
            <a:off x="457201" y="755781"/>
            <a:ext cx="3962400" cy="3339969"/>
          </a:xfrm>
        </p:spPr>
        <p:txBody>
          <a:bodyPr>
            <a:normAutofit/>
          </a:bodyPr>
          <a:lstStyle/>
          <a:p>
            <a:pPr marL="0" indent="0">
              <a:spcAft>
                <a:spcPts val="0"/>
              </a:spcAft>
              <a:buNone/>
            </a:pPr>
            <a:r>
              <a:rPr lang="en-US" sz="2000" b="1" dirty="0"/>
              <a:t>SCADA and synchrophasors </a:t>
            </a:r>
            <a:endParaRPr lang="en-US" sz="2000" dirty="0"/>
          </a:p>
          <a:p>
            <a:pPr marL="0" indent="0">
              <a:buNone/>
            </a:pPr>
            <a:r>
              <a:rPr lang="en-US" sz="1800" dirty="0">
                <a:solidFill>
                  <a:srgbClr val="FF0000"/>
                </a:solidFill>
              </a:rPr>
              <a:t>rely on same quasi-steady-state, lossy phasor approximation</a:t>
            </a:r>
          </a:p>
        </p:txBody>
      </p:sp>
      <p:sp>
        <p:nvSpPr>
          <p:cNvPr id="8" name="Content Placeholder 17">
            <a:extLst>
              <a:ext uri="{FF2B5EF4-FFF2-40B4-BE49-F238E27FC236}">
                <a16:creationId xmlns:a16="http://schemas.microsoft.com/office/drawing/2014/main" id="{99AAA921-77AC-4F90-944F-55AB61E67A26}"/>
              </a:ext>
            </a:extLst>
          </p:cNvPr>
          <p:cNvSpPr txBox="1">
            <a:spLocks/>
          </p:cNvSpPr>
          <p:nvPr/>
        </p:nvSpPr>
        <p:spPr>
          <a:xfrm>
            <a:off x="4724401" y="754856"/>
            <a:ext cx="3962400" cy="32518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0"/>
              </a:spcAft>
              <a:buNone/>
            </a:pPr>
            <a:r>
              <a:rPr lang="en-US" sz="2000" b="1" dirty="0">
                <a:cs typeface="Arial" panose="020B0604020202020204" pitchFamily="34" charset="0"/>
              </a:rPr>
              <a:t>Wide-area time-domain data</a:t>
            </a:r>
          </a:p>
          <a:p>
            <a:pPr marL="0" indent="0">
              <a:buFont typeface="Arial" panose="020B0604020202020204" pitchFamily="34" charset="0"/>
              <a:buNone/>
            </a:pPr>
            <a:r>
              <a:rPr lang="en-US" sz="1800" dirty="0">
                <a:solidFill>
                  <a:srgbClr val="3082B4"/>
                </a:solidFill>
              </a:rPr>
              <a:t>makes all information available enables new benefits and innovations</a:t>
            </a:r>
          </a:p>
        </p:txBody>
      </p:sp>
      <p:grpSp>
        <p:nvGrpSpPr>
          <p:cNvPr id="59" name="Bracket (2)">
            <a:extLst>
              <a:ext uri="{FF2B5EF4-FFF2-40B4-BE49-F238E27FC236}">
                <a16:creationId xmlns:a16="http://schemas.microsoft.com/office/drawing/2014/main" id="{EB9D8798-6879-4128-BE52-2C40D4097EFE}"/>
              </a:ext>
            </a:extLst>
          </p:cNvPr>
          <p:cNvGrpSpPr>
            <a:grpSpLocks noChangeAspect="1"/>
          </p:cNvGrpSpPr>
          <p:nvPr>
            <p:custDataLst>
              <p:tags r:id="rId1"/>
            </p:custDataLst>
          </p:nvPr>
        </p:nvGrpSpPr>
        <p:grpSpPr>
          <a:xfrm rot="16200000">
            <a:off x="4214167" y="-956616"/>
            <a:ext cx="358555" cy="5738889"/>
            <a:chOff x="5942013" y="2365376"/>
            <a:chExt cx="311150" cy="2133600"/>
          </a:xfrm>
        </p:grpSpPr>
        <p:sp>
          <p:nvSpPr>
            <p:cNvPr id="60" name="Freeform 45">
              <a:extLst>
                <a:ext uri="{FF2B5EF4-FFF2-40B4-BE49-F238E27FC236}">
                  <a16:creationId xmlns:a16="http://schemas.microsoft.com/office/drawing/2014/main" id="{8E02B857-2252-4579-BF2D-28FD0B9772D5}"/>
                </a:ext>
              </a:extLst>
            </p:cNvPr>
            <p:cNvSpPr>
              <a:spLocks/>
            </p:cNvSpPr>
            <p:nvPr>
              <p:custDataLst>
                <p:tags r:id="rId4"/>
              </p:custDataLst>
            </p:nvPr>
          </p:nvSpPr>
          <p:spPr bwMode="auto">
            <a:xfrm>
              <a:off x="5942013" y="4344988"/>
              <a:ext cx="163513" cy="153988"/>
            </a:xfrm>
            <a:custGeom>
              <a:avLst/>
              <a:gdLst>
                <a:gd name="T0" fmla="*/ 0 w 103"/>
                <a:gd name="T1" fmla="*/ 97 h 97"/>
                <a:gd name="T2" fmla="*/ 10 w 103"/>
                <a:gd name="T3" fmla="*/ 97 h 97"/>
                <a:gd name="T4" fmla="*/ 20 w 103"/>
                <a:gd name="T5" fmla="*/ 95 h 97"/>
                <a:gd name="T6" fmla="*/ 30 w 103"/>
                <a:gd name="T7" fmla="*/ 93 h 97"/>
                <a:gd name="T8" fmla="*/ 39 w 103"/>
                <a:gd name="T9" fmla="*/ 89 h 97"/>
                <a:gd name="T10" fmla="*/ 49 w 103"/>
                <a:gd name="T11" fmla="*/ 85 h 97"/>
                <a:gd name="T12" fmla="*/ 57 w 103"/>
                <a:gd name="T13" fmla="*/ 80 h 97"/>
                <a:gd name="T14" fmla="*/ 65 w 103"/>
                <a:gd name="T15" fmla="*/ 75 h 97"/>
                <a:gd name="T16" fmla="*/ 73 w 103"/>
                <a:gd name="T17" fmla="*/ 68 h 97"/>
                <a:gd name="T18" fmla="*/ 80 w 103"/>
                <a:gd name="T19" fmla="*/ 62 h 97"/>
                <a:gd name="T20" fmla="*/ 86 w 103"/>
                <a:gd name="T21" fmla="*/ 54 h 97"/>
                <a:gd name="T22" fmla="*/ 91 w 103"/>
                <a:gd name="T23" fmla="*/ 45 h 97"/>
                <a:gd name="T24" fmla="*/ 95 w 103"/>
                <a:gd name="T25" fmla="*/ 37 h 97"/>
                <a:gd name="T26" fmla="*/ 99 w 103"/>
                <a:gd name="T27" fmla="*/ 28 h 97"/>
                <a:gd name="T28" fmla="*/ 101 w 103"/>
                <a:gd name="T29" fmla="*/ 19 h 97"/>
                <a:gd name="T30" fmla="*/ 103 w 103"/>
                <a:gd name="T31" fmla="*/ 9 h 97"/>
                <a:gd name="T32" fmla="*/ 103 w 103"/>
                <a:gd name="T3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97">
                  <a:moveTo>
                    <a:pt x="0" y="97"/>
                  </a:moveTo>
                  <a:lnTo>
                    <a:pt x="10" y="97"/>
                  </a:lnTo>
                  <a:lnTo>
                    <a:pt x="20" y="95"/>
                  </a:lnTo>
                  <a:lnTo>
                    <a:pt x="30" y="93"/>
                  </a:lnTo>
                  <a:lnTo>
                    <a:pt x="39" y="89"/>
                  </a:lnTo>
                  <a:lnTo>
                    <a:pt x="49" y="85"/>
                  </a:lnTo>
                  <a:lnTo>
                    <a:pt x="57" y="80"/>
                  </a:lnTo>
                  <a:lnTo>
                    <a:pt x="65" y="75"/>
                  </a:lnTo>
                  <a:lnTo>
                    <a:pt x="73" y="68"/>
                  </a:lnTo>
                  <a:lnTo>
                    <a:pt x="80" y="62"/>
                  </a:lnTo>
                  <a:lnTo>
                    <a:pt x="86" y="54"/>
                  </a:lnTo>
                  <a:lnTo>
                    <a:pt x="91" y="45"/>
                  </a:lnTo>
                  <a:lnTo>
                    <a:pt x="95" y="37"/>
                  </a:lnTo>
                  <a:lnTo>
                    <a:pt x="99" y="28"/>
                  </a:lnTo>
                  <a:lnTo>
                    <a:pt x="101" y="19"/>
                  </a:lnTo>
                  <a:lnTo>
                    <a:pt x="103" y="9"/>
                  </a:lnTo>
                  <a:lnTo>
                    <a:pt x="103" y="0"/>
                  </a:lnTo>
                </a:path>
              </a:pathLst>
            </a:custGeom>
            <a:noFill/>
            <a:ln w="28575" cap="rnd" cmpd="sng" algn="ctr">
              <a:solidFill>
                <a:srgbClr val="3082B4"/>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1" name="Line 46">
              <a:extLst>
                <a:ext uri="{FF2B5EF4-FFF2-40B4-BE49-F238E27FC236}">
                  <a16:creationId xmlns:a16="http://schemas.microsoft.com/office/drawing/2014/main" id="{CED0FFB3-5B39-421D-AA20-B80F2D8AAC89}"/>
                </a:ext>
              </a:extLst>
            </p:cNvPr>
            <p:cNvSpPr>
              <a:spLocks noChangeShapeType="1"/>
            </p:cNvSpPr>
            <p:nvPr>
              <p:custDataLst>
                <p:tags r:id="rId5"/>
              </p:custDataLst>
            </p:nvPr>
          </p:nvSpPr>
          <p:spPr bwMode="auto">
            <a:xfrm flipV="1">
              <a:off x="6105526" y="4089267"/>
              <a:ext cx="0" cy="255722"/>
            </a:xfrm>
            <a:prstGeom prst="line">
              <a:avLst/>
            </a:prstGeom>
            <a:noFill/>
            <a:ln w="28575" cap="rnd" cmpd="sng" algn="ctr">
              <a:solidFill>
                <a:srgbClr val="3082B4"/>
              </a:solidFill>
              <a:prstDash val="solid"/>
              <a:round/>
              <a:headEnd type="non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2" name="Freeform 47">
              <a:extLst>
                <a:ext uri="{FF2B5EF4-FFF2-40B4-BE49-F238E27FC236}">
                  <a16:creationId xmlns:a16="http://schemas.microsoft.com/office/drawing/2014/main" id="{C20F2943-6AC9-42BF-808F-08DDC1C4B743}"/>
                </a:ext>
              </a:extLst>
            </p:cNvPr>
            <p:cNvSpPr>
              <a:spLocks/>
            </p:cNvSpPr>
            <p:nvPr>
              <p:custDataLst>
                <p:tags r:id="rId6"/>
              </p:custDataLst>
            </p:nvPr>
          </p:nvSpPr>
          <p:spPr bwMode="auto">
            <a:xfrm>
              <a:off x="6105526" y="3760654"/>
              <a:ext cx="90488" cy="136525"/>
            </a:xfrm>
            <a:custGeom>
              <a:avLst/>
              <a:gdLst>
                <a:gd name="T0" fmla="*/ 0 w 57"/>
                <a:gd name="T1" fmla="*/ 0 h 86"/>
                <a:gd name="T2" fmla="*/ 1 w 57"/>
                <a:gd name="T3" fmla="*/ 9 h 86"/>
                <a:gd name="T4" fmla="*/ 2 w 57"/>
                <a:gd name="T5" fmla="*/ 19 h 86"/>
                <a:gd name="T6" fmla="*/ 5 w 57"/>
                <a:gd name="T7" fmla="*/ 28 h 86"/>
                <a:gd name="T8" fmla="*/ 8 w 57"/>
                <a:gd name="T9" fmla="*/ 38 h 86"/>
                <a:gd name="T10" fmla="*/ 13 w 57"/>
                <a:gd name="T11" fmla="*/ 46 h 86"/>
                <a:gd name="T12" fmla="*/ 18 w 57"/>
                <a:gd name="T13" fmla="*/ 55 h 86"/>
                <a:gd name="T14" fmla="*/ 25 w 57"/>
                <a:gd name="T15" fmla="*/ 63 h 86"/>
                <a:gd name="T16" fmla="*/ 32 w 57"/>
                <a:gd name="T17" fmla="*/ 70 h 86"/>
                <a:gd name="T18" fmla="*/ 40 w 57"/>
                <a:gd name="T19" fmla="*/ 76 h 86"/>
                <a:gd name="T20" fmla="*/ 48 w 57"/>
                <a:gd name="T21" fmla="*/ 81 h 86"/>
                <a:gd name="T22" fmla="*/ 57 w 57"/>
                <a:gd name="T23"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86">
                  <a:moveTo>
                    <a:pt x="0" y="0"/>
                  </a:moveTo>
                  <a:lnTo>
                    <a:pt x="1" y="9"/>
                  </a:lnTo>
                  <a:lnTo>
                    <a:pt x="2" y="19"/>
                  </a:lnTo>
                  <a:lnTo>
                    <a:pt x="5" y="28"/>
                  </a:lnTo>
                  <a:lnTo>
                    <a:pt x="8" y="38"/>
                  </a:lnTo>
                  <a:lnTo>
                    <a:pt x="13" y="46"/>
                  </a:lnTo>
                  <a:lnTo>
                    <a:pt x="18" y="55"/>
                  </a:lnTo>
                  <a:lnTo>
                    <a:pt x="25" y="63"/>
                  </a:lnTo>
                  <a:lnTo>
                    <a:pt x="32" y="70"/>
                  </a:lnTo>
                  <a:lnTo>
                    <a:pt x="40" y="76"/>
                  </a:lnTo>
                  <a:lnTo>
                    <a:pt x="48" y="81"/>
                  </a:lnTo>
                  <a:lnTo>
                    <a:pt x="57" y="86"/>
                  </a:lnTo>
                </a:path>
              </a:pathLst>
            </a:custGeom>
            <a:noFill/>
            <a:ln w="28575" cap="rnd" cmpd="sng" algn="ctr">
              <a:solidFill>
                <a:srgbClr val="3082B4"/>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3" name="Freeform 48">
              <a:extLst>
                <a:ext uri="{FF2B5EF4-FFF2-40B4-BE49-F238E27FC236}">
                  <a16:creationId xmlns:a16="http://schemas.microsoft.com/office/drawing/2014/main" id="{300639E1-7144-43EE-ACC6-5BDAB2EEFF73}"/>
                </a:ext>
              </a:extLst>
            </p:cNvPr>
            <p:cNvSpPr>
              <a:spLocks/>
            </p:cNvSpPr>
            <p:nvPr>
              <p:custDataLst>
                <p:tags r:id="rId7"/>
              </p:custDataLst>
            </p:nvPr>
          </p:nvSpPr>
          <p:spPr bwMode="auto">
            <a:xfrm>
              <a:off x="6105526" y="3952742"/>
              <a:ext cx="90488" cy="136525"/>
            </a:xfrm>
            <a:custGeom>
              <a:avLst/>
              <a:gdLst>
                <a:gd name="T0" fmla="*/ 57 w 57"/>
                <a:gd name="T1" fmla="*/ 0 h 86"/>
                <a:gd name="T2" fmla="*/ 48 w 57"/>
                <a:gd name="T3" fmla="*/ 4 h 86"/>
                <a:gd name="T4" fmla="*/ 40 w 57"/>
                <a:gd name="T5" fmla="*/ 10 h 86"/>
                <a:gd name="T6" fmla="*/ 32 w 57"/>
                <a:gd name="T7" fmla="*/ 16 h 86"/>
                <a:gd name="T8" fmla="*/ 24 w 57"/>
                <a:gd name="T9" fmla="*/ 23 h 86"/>
                <a:gd name="T10" fmla="*/ 18 w 57"/>
                <a:gd name="T11" fmla="*/ 31 h 86"/>
                <a:gd name="T12" fmla="*/ 13 w 57"/>
                <a:gd name="T13" fmla="*/ 40 h 86"/>
                <a:gd name="T14" fmla="*/ 8 w 57"/>
                <a:gd name="T15" fmla="*/ 48 h 86"/>
                <a:gd name="T16" fmla="*/ 5 w 57"/>
                <a:gd name="T17" fmla="*/ 57 h 86"/>
                <a:gd name="T18" fmla="*/ 2 w 57"/>
                <a:gd name="T19" fmla="*/ 67 h 86"/>
                <a:gd name="T20" fmla="*/ 1 w 57"/>
                <a:gd name="T21" fmla="*/ 76 h 86"/>
                <a:gd name="T22" fmla="*/ 0 w 57"/>
                <a:gd name="T23"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86">
                  <a:moveTo>
                    <a:pt x="57" y="0"/>
                  </a:moveTo>
                  <a:lnTo>
                    <a:pt x="48" y="4"/>
                  </a:lnTo>
                  <a:lnTo>
                    <a:pt x="40" y="10"/>
                  </a:lnTo>
                  <a:lnTo>
                    <a:pt x="32" y="16"/>
                  </a:lnTo>
                  <a:lnTo>
                    <a:pt x="24" y="23"/>
                  </a:lnTo>
                  <a:lnTo>
                    <a:pt x="18" y="31"/>
                  </a:lnTo>
                  <a:lnTo>
                    <a:pt x="13" y="40"/>
                  </a:lnTo>
                  <a:lnTo>
                    <a:pt x="8" y="48"/>
                  </a:lnTo>
                  <a:lnTo>
                    <a:pt x="5" y="57"/>
                  </a:lnTo>
                  <a:lnTo>
                    <a:pt x="2" y="67"/>
                  </a:lnTo>
                  <a:lnTo>
                    <a:pt x="1" y="76"/>
                  </a:lnTo>
                  <a:lnTo>
                    <a:pt x="0" y="86"/>
                  </a:lnTo>
                </a:path>
              </a:pathLst>
            </a:custGeom>
            <a:noFill/>
            <a:ln w="28575" cap="rnd" cmpd="sng" algn="ctr">
              <a:solidFill>
                <a:srgbClr val="3082B4"/>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4" name="Freeform 49">
              <a:extLst>
                <a:ext uri="{FF2B5EF4-FFF2-40B4-BE49-F238E27FC236}">
                  <a16:creationId xmlns:a16="http://schemas.microsoft.com/office/drawing/2014/main" id="{C5134B68-BC42-456A-A516-034D22FB4A14}"/>
                </a:ext>
              </a:extLst>
            </p:cNvPr>
            <p:cNvSpPr>
              <a:spLocks/>
            </p:cNvSpPr>
            <p:nvPr>
              <p:custDataLst>
                <p:tags r:id="rId8"/>
              </p:custDataLst>
            </p:nvPr>
          </p:nvSpPr>
          <p:spPr bwMode="auto">
            <a:xfrm>
              <a:off x="5942013" y="2365376"/>
              <a:ext cx="163513" cy="155575"/>
            </a:xfrm>
            <a:custGeom>
              <a:avLst/>
              <a:gdLst>
                <a:gd name="T0" fmla="*/ 103 w 103"/>
                <a:gd name="T1" fmla="*/ 98 h 98"/>
                <a:gd name="T2" fmla="*/ 103 w 103"/>
                <a:gd name="T3" fmla="*/ 88 h 98"/>
                <a:gd name="T4" fmla="*/ 101 w 103"/>
                <a:gd name="T5" fmla="*/ 79 h 98"/>
                <a:gd name="T6" fmla="*/ 99 w 103"/>
                <a:gd name="T7" fmla="*/ 69 h 98"/>
                <a:gd name="T8" fmla="*/ 95 w 103"/>
                <a:gd name="T9" fmla="*/ 60 h 98"/>
                <a:gd name="T10" fmla="*/ 91 w 103"/>
                <a:gd name="T11" fmla="*/ 52 h 98"/>
                <a:gd name="T12" fmla="*/ 86 w 103"/>
                <a:gd name="T13" fmla="*/ 44 h 98"/>
                <a:gd name="T14" fmla="*/ 80 w 103"/>
                <a:gd name="T15" fmla="*/ 36 h 98"/>
                <a:gd name="T16" fmla="*/ 73 w 103"/>
                <a:gd name="T17" fmla="*/ 29 h 98"/>
                <a:gd name="T18" fmla="*/ 65 w 103"/>
                <a:gd name="T19" fmla="*/ 23 h 98"/>
                <a:gd name="T20" fmla="*/ 57 w 103"/>
                <a:gd name="T21" fmla="*/ 17 h 98"/>
                <a:gd name="T22" fmla="*/ 49 w 103"/>
                <a:gd name="T23" fmla="*/ 12 h 98"/>
                <a:gd name="T24" fmla="*/ 39 w 103"/>
                <a:gd name="T25" fmla="*/ 8 h 98"/>
                <a:gd name="T26" fmla="*/ 30 w 103"/>
                <a:gd name="T27" fmla="*/ 5 h 98"/>
                <a:gd name="T28" fmla="*/ 20 w 103"/>
                <a:gd name="T29" fmla="*/ 2 h 98"/>
                <a:gd name="T30" fmla="*/ 10 w 103"/>
                <a:gd name="T31" fmla="*/ 1 h 98"/>
                <a:gd name="T32" fmla="*/ 0 w 103"/>
                <a:gd name="T3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98">
                  <a:moveTo>
                    <a:pt x="103" y="98"/>
                  </a:moveTo>
                  <a:lnTo>
                    <a:pt x="103" y="88"/>
                  </a:lnTo>
                  <a:lnTo>
                    <a:pt x="101" y="79"/>
                  </a:lnTo>
                  <a:lnTo>
                    <a:pt x="99" y="69"/>
                  </a:lnTo>
                  <a:lnTo>
                    <a:pt x="95" y="60"/>
                  </a:lnTo>
                  <a:lnTo>
                    <a:pt x="91" y="52"/>
                  </a:lnTo>
                  <a:lnTo>
                    <a:pt x="86" y="44"/>
                  </a:lnTo>
                  <a:lnTo>
                    <a:pt x="80" y="36"/>
                  </a:lnTo>
                  <a:lnTo>
                    <a:pt x="73" y="29"/>
                  </a:lnTo>
                  <a:lnTo>
                    <a:pt x="65" y="23"/>
                  </a:lnTo>
                  <a:lnTo>
                    <a:pt x="57" y="17"/>
                  </a:lnTo>
                  <a:lnTo>
                    <a:pt x="49" y="12"/>
                  </a:lnTo>
                  <a:lnTo>
                    <a:pt x="39" y="8"/>
                  </a:lnTo>
                  <a:lnTo>
                    <a:pt x="30" y="5"/>
                  </a:lnTo>
                  <a:lnTo>
                    <a:pt x="20" y="2"/>
                  </a:lnTo>
                  <a:lnTo>
                    <a:pt x="10" y="1"/>
                  </a:lnTo>
                  <a:lnTo>
                    <a:pt x="0" y="0"/>
                  </a:lnTo>
                </a:path>
              </a:pathLst>
            </a:custGeom>
            <a:noFill/>
            <a:ln w="28575" cap="rnd" cmpd="sng" algn="ctr">
              <a:solidFill>
                <a:srgbClr val="3082B4"/>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5" name="Line 50">
              <a:extLst>
                <a:ext uri="{FF2B5EF4-FFF2-40B4-BE49-F238E27FC236}">
                  <a16:creationId xmlns:a16="http://schemas.microsoft.com/office/drawing/2014/main" id="{4FB060B0-0CAD-4058-B82B-C0ECD814DAA7}"/>
                </a:ext>
              </a:extLst>
            </p:cNvPr>
            <p:cNvSpPr>
              <a:spLocks noChangeShapeType="1"/>
            </p:cNvSpPr>
            <p:nvPr>
              <p:custDataLst>
                <p:tags r:id="rId9"/>
              </p:custDataLst>
            </p:nvPr>
          </p:nvSpPr>
          <p:spPr bwMode="auto">
            <a:xfrm flipV="1">
              <a:off x="6105527" y="2520951"/>
              <a:ext cx="0" cy="1239703"/>
            </a:xfrm>
            <a:prstGeom prst="line">
              <a:avLst/>
            </a:prstGeom>
            <a:noFill/>
            <a:ln w="28575" cap="rnd" cmpd="sng" algn="ctr">
              <a:solidFill>
                <a:srgbClr val="3082B4"/>
              </a:solidFill>
              <a:prstDash val="solid"/>
              <a:round/>
              <a:headEnd type="non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6" name="Line 51">
              <a:extLst>
                <a:ext uri="{FF2B5EF4-FFF2-40B4-BE49-F238E27FC236}">
                  <a16:creationId xmlns:a16="http://schemas.microsoft.com/office/drawing/2014/main" id="{282063CA-B624-45BC-BABC-9D6B6E4B34FF}"/>
                </a:ext>
              </a:extLst>
            </p:cNvPr>
            <p:cNvSpPr>
              <a:spLocks noChangeShapeType="1"/>
            </p:cNvSpPr>
            <p:nvPr>
              <p:custDataLst>
                <p:tags r:id="rId10"/>
              </p:custDataLst>
            </p:nvPr>
          </p:nvSpPr>
          <p:spPr bwMode="auto">
            <a:xfrm flipV="1">
              <a:off x="6196013" y="3924167"/>
              <a:ext cx="57150" cy="28575"/>
            </a:xfrm>
            <a:prstGeom prst="line">
              <a:avLst/>
            </a:prstGeom>
            <a:noFill/>
            <a:ln w="28575" cap="rnd" cmpd="sng" algn="ctr">
              <a:solidFill>
                <a:srgbClr val="3082B4"/>
              </a:solidFill>
              <a:prstDash val="solid"/>
              <a:round/>
              <a:headEnd type="non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67" name="Line 52">
              <a:extLst>
                <a:ext uri="{FF2B5EF4-FFF2-40B4-BE49-F238E27FC236}">
                  <a16:creationId xmlns:a16="http://schemas.microsoft.com/office/drawing/2014/main" id="{D426D1AA-B71F-4CE5-ACCE-F286B2305F37}"/>
                </a:ext>
              </a:extLst>
            </p:cNvPr>
            <p:cNvSpPr>
              <a:spLocks noChangeShapeType="1"/>
            </p:cNvSpPr>
            <p:nvPr>
              <p:custDataLst>
                <p:tags r:id="rId11"/>
              </p:custDataLst>
            </p:nvPr>
          </p:nvSpPr>
          <p:spPr bwMode="auto">
            <a:xfrm>
              <a:off x="6196013" y="3897179"/>
              <a:ext cx="57150" cy="26988"/>
            </a:xfrm>
            <a:prstGeom prst="line">
              <a:avLst/>
            </a:prstGeom>
            <a:noFill/>
            <a:ln w="28575" cap="rnd" cmpd="sng" algn="ctr">
              <a:solidFill>
                <a:srgbClr val="3082B4"/>
              </a:solidFill>
              <a:prstDash val="solid"/>
              <a:round/>
              <a:headEnd type="none" w="med" len="med"/>
              <a:tailEnd type="non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grpSp>
      <p:sp>
        <p:nvSpPr>
          <p:cNvPr id="68" name="Rectangle 67">
            <a:extLst>
              <a:ext uri="{FF2B5EF4-FFF2-40B4-BE49-F238E27FC236}">
                <a16:creationId xmlns:a16="http://schemas.microsoft.com/office/drawing/2014/main" id="{189A66ED-AFCA-4187-B8E4-EE9B85EB502F}"/>
              </a:ext>
            </a:extLst>
          </p:cNvPr>
          <p:cNvSpPr/>
          <p:nvPr/>
        </p:nvSpPr>
        <p:spPr>
          <a:xfrm>
            <a:off x="2780850" y="2241191"/>
            <a:ext cx="49999" cy="1732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3082B4"/>
              </a:solidFill>
              <a:latin typeface="+mj-lt"/>
            </a:endParaRPr>
          </a:p>
        </p:txBody>
      </p:sp>
      <p:cxnSp>
        <p:nvCxnSpPr>
          <p:cNvPr id="69" name="Straight Arrow Connector 68">
            <a:extLst>
              <a:ext uri="{FF2B5EF4-FFF2-40B4-BE49-F238E27FC236}">
                <a16:creationId xmlns:a16="http://schemas.microsoft.com/office/drawing/2014/main" id="{62903755-D051-4EC1-BF7C-636C98787295}"/>
              </a:ext>
            </a:extLst>
          </p:cNvPr>
          <p:cNvCxnSpPr>
            <a:cxnSpLocks/>
          </p:cNvCxnSpPr>
          <p:nvPr/>
        </p:nvCxnSpPr>
        <p:spPr>
          <a:xfrm flipV="1">
            <a:off x="1340435" y="2045324"/>
            <a:ext cx="0" cy="1914311"/>
          </a:xfrm>
          <a:prstGeom prst="straightConnector1">
            <a:avLst/>
          </a:prstGeom>
          <a:ln w="28575" cap="rnd">
            <a:solidFill>
              <a:schemeClr val="tx1"/>
            </a:solidFill>
            <a:round/>
            <a:tailEnd type="triangle" w="lg" len="lg"/>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CE1DF6B0-41BF-45D6-969C-1E6A5E0C3968}"/>
              </a:ext>
            </a:extLst>
          </p:cNvPr>
          <p:cNvCxnSpPr>
            <a:cxnSpLocks/>
          </p:cNvCxnSpPr>
          <p:nvPr/>
        </p:nvCxnSpPr>
        <p:spPr>
          <a:xfrm flipV="1">
            <a:off x="1340435" y="3959635"/>
            <a:ext cx="5969351" cy="14599"/>
          </a:xfrm>
          <a:prstGeom prst="straightConnector1">
            <a:avLst/>
          </a:prstGeom>
          <a:ln w="28575" cap="rnd">
            <a:solidFill>
              <a:schemeClr val="tx1"/>
            </a:solidFill>
            <a:round/>
            <a:tailEnd type="triangle" w="lg" len="lg"/>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599E4643-A01F-4716-AA93-66CB192F5E40}"/>
              </a:ext>
            </a:extLst>
          </p:cNvPr>
          <p:cNvSpPr txBox="1"/>
          <p:nvPr/>
        </p:nvSpPr>
        <p:spPr>
          <a:xfrm>
            <a:off x="6035271" y="3897429"/>
            <a:ext cx="946926" cy="307777"/>
          </a:xfrm>
          <a:prstGeom prst="rect">
            <a:avLst/>
          </a:prstGeom>
          <a:noFill/>
        </p:spPr>
        <p:txBody>
          <a:bodyPr wrap="none" rtlCol="0">
            <a:spAutoFit/>
          </a:bodyPr>
          <a:lstStyle/>
          <a:p>
            <a:r>
              <a:rPr lang="en-US" sz="1400" dirty="0">
                <a:cs typeface="Arial" panose="020B0604020202020204" pitchFamily="34" charset="0"/>
              </a:rPr>
              <a:t>Frequency</a:t>
            </a:r>
          </a:p>
        </p:txBody>
      </p:sp>
      <p:sp>
        <p:nvSpPr>
          <p:cNvPr id="72" name="TextBox 71">
            <a:extLst>
              <a:ext uri="{FF2B5EF4-FFF2-40B4-BE49-F238E27FC236}">
                <a16:creationId xmlns:a16="http://schemas.microsoft.com/office/drawing/2014/main" id="{2063F5AA-9DD7-43E6-B600-CD9F753C308A}"/>
              </a:ext>
            </a:extLst>
          </p:cNvPr>
          <p:cNvSpPr txBox="1"/>
          <p:nvPr/>
        </p:nvSpPr>
        <p:spPr>
          <a:xfrm>
            <a:off x="4461962" y="2782478"/>
            <a:ext cx="1902316" cy="307777"/>
          </a:xfrm>
          <a:prstGeom prst="rect">
            <a:avLst/>
          </a:prstGeom>
          <a:noFill/>
        </p:spPr>
        <p:txBody>
          <a:bodyPr wrap="none" rtlCol="0">
            <a:spAutoFit/>
          </a:bodyPr>
          <a:lstStyle/>
          <a:p>
            <a:r>
              <a:rPr lang="en-US" sz="1400" b="1" dirty="0">
                <a:solidFill>
                  <a:srgbClr val="3082B4"/>
                </a:solidFill>
                <a:latin typeface="+mj-lt"/>
                <a:cs typeface="Arial" panose="020B0604020202020204" pitchFamily="34" charset="0"/>
              </a:rPr>
              <a:t>Detailed system events</a:t>
            </a:r>
          </a:p>
        </p:txBody>
      </p:sp>
      <p:sp>
        <p:nvSpPr>
          <p:cNvPr id="73" name="TextBox 72">
            <a:extLst>
              <a:ext uri="{FF2B5EF4-FFF2-40B4-BE49-F238E27FC236}">
                <a16:creationId xmlns:a16="http://schemas.microsoft.com/office/drawing/2014/main" id="{D091F5DB-4C6B-469F-9FD3-06039A4C3488}"/>
              </a:ext>
            </a:extLst>
          </p:cNvPr>
          <p:cNvSpPr txBox="1"/>
          <p:nvPr/>
        </p:nvSpPr>
        <p:spPr>
          <a:xfrm>
            <a:off x="1854402" y="2788801"/>
            <a:ext cx="455574" cy="307777"/>
          </a:xfrm>
          <a:prstGeom prst="rect">
            <a:avLst/>
          </a:prstGeom>
          <a:noFill/>
        </p:spPr>
        <p:txBody>
          <a:bodyPr wrap="none" rtlCol="0">
            <a:spAutoFit/>
          </a:bodyPr>
          <a:lstStyle>
            <a:defPPr>
              <a:defRPr lang="en-US"/>
            </a:defPPr>
            <a:lvl1pPr>
              <a:defRPr sz="2000" b="1">
                <a:solidFill>
                  <a:schemeClr val="accent3"/>
                </a:solidFill>
                <a:latin typeface="Arial" panose="020B0604020202020204" pitchFamily="34" charset="0"/>
                <a:cs typeface="Arial" panose="020B0604020202020204" pitchFamily="34" charset="0"/>
              </a:defRPr>
            </a:lvl1pPr>
          </a:lstStyle>
          <a:p>
            <a:r>
              <a:rPr lang="en-US" sz="1400" dirty="0">
                <a:solidFill>
                  <a:srgbClr val="3082B4"/>
                </a:solidFill>
                <a:latin typeface="+mj-lt"/>
              </a:rPr>
              <a:t>SSR</a:t>
            </a:r>
          </a:p>
        </p:txBody>
      </p:sp>
      <p:sp>
        <p:nvSpPr>
          <p:cNvPr id="74" name="TextBox 73">
            <a:extLst>
              <a:ext uri="{FF2B5EF4-FFF2-40B4-BE49-F238E27FC236}">
                <a16:creationId xmlns:a16="http://schemas.microsoft.com/office/drawing/2014/main" id="{4F5655C2-2D0C-40B8-ABBB-29A1A4CC4157}"/>
              </a:ext>
            </a:extLst>
          </p:cNvPr>
          <p:cNvSpPr txBox="1"/>
          <p:nvPr/>
        </p:nvSpPr>
        <p:spPr>
          <a:xfrm>
            <a:off x="3529510" y="3087542"/>
            <a:ext cx="1451551" cy="307777"/>
          </a:xfrm>
          <a:prstGeom prst="rect">
            <a:avLst/>
          </a:prstGeom>
          <a:noFill/>
        </p:spPr>
        <p:txBody>
          <a:bodyPr wrap="none" rtlCol="0">
            <a:spAutoFit/>
          </a:bodyPr>
          <a:lstStyle/>
          <a:p>
            <a:r>
              <a:rPr lang="en-US" sz="1400" b="1" dirty="0">
                <a:solidFill>
                  <a:srgbClr val="3082B4"/>
                </a:solidFill>
                <a:latin typeface="+mj-lt"/>
                <a:cs typeface="Arial" panose="020B0604020202020204" pitchFamily="34" charset="0"/>
              </a:rPr>
              <a:t>Model validation</a:t>
            </a:r>
          </a:p>
        </p:txBody>
      </p:sp>
      <p:sp>
        <p:nvSpPr>
          <p:cNvPr id="75" name="TextBox 74">
            <a:extLst>
              <a:ext uri="{FF2B5EF4-FFF2-40B4-BE49-F238E27FC236}">
                <a16:creationId xmlns:a16="http://schemas.microsoft.com/office/drawing/2014/main" id="{BB3D7397-79A4-4943-A416-BCB50A2EDA54}"/>
              </a:ext>
            </a:extLst>
          </p:cNvPr>
          <p:cNvSpPr txBox="1"/>
          <p:nvPr/>
        </p:nvSpPr>
        <p:spPr>
          <a:xfrm>
            <a:off x="1586605" y="3395319"/>
            <a:ext cx="569387" cy="307777"/>
          </a:xfrm>
          <a:prstGeom prst="rect">
            <a:avLst/>
          </a:prstGeom>
          <a:noFill/>
        </p:spPr>
        <p:txBody>
          <a:bodyPr wrap="none" rtlCol="0">
            <a:spAutoFit/>
          </a:bodyPr>
          <a:lstStyle>
            <a:defPPr>
              <a:defRPr lang="en-US"/>
            </a:defPPr>
            <a:lvl1pPr>
              <a:defRPr sz="2000" b="1">
                <a:solidFill>
                  <a:schemeClr val="accent3"/>
                </a:solidFill>
                <a:latin typeface="Arial" panose="020B0604020202020204" pitchFamily="34" charset="0"/>
                <a:cs typeface="Arial" panose="020B0604020202020204" pitchFamily="34" charset="0"/>
              </a:defRPr>
            </a:lvl1pPr>
          </a:lstStyle>
          <a:p>
            <a:r>
              <a:rPr lang="en-US" sz="1400" dirty="0">
                <a:solidFill>
                  <a:srgbClr val="3082B4"/>
                </a:solidFill>
                <a:latin typeface="+mj-lt"/>
              </a:rPr>
              <a:t>GMD</a:t>
            </a:r>
          </a:p>
        </p:txBody>
      </p:sp>
      <p:sp>
        <p:nvSpPr>
          <p:cNvPr id="76" name="TextBox 75">
            <a:extLst>
              <a:ext uri="{FF2B5EF4-FFF2-40B4-BE49-F238E27FC236}">
                <a16:creationId xmlns:a16="http://schemas.microsoft.com/office/drawing/2014/main" id="{28D26712-2B1A-42BC-B6DE-84D3ADFF4548}"/>
              </a:ext>
            </a:extLst>
          </p:cNvPr>
          <p:cNvSpPr txBox="1"/>
          <p:nvPr/>
        </p:nvSpPr>
        <p:spPr>
          <a:xfrm>
            <a:off x="3015900" y="3548816"/>
            <a:ext cx="981359" cy="307777"/>
          </a:xfrm>
          <a:prstGeom prst="rect">
            <a:avLst/>
          </a:prstGeom>
          <a:noFill/>
        </p:spPr>
        <p:txBody>
          <a:bodyPr wrap="none" rtlCol="0">
            <a:spAutoFit/>
          </a:bodyPr>
          <a:lstStyle/>
          <a:p>
            <a:r>
              <a:rPr lang="en-US" sz="1400" b="1" dirty="0">
                <a:solidFill>
                  <a:srgbClr val="3082B4"/>
                </a:solidFill>
                <a:latin typeface="+mj-lt"/>
                <a:cs typeface="Arial" panose="020B0604020202020204" pitchFamily="34" charset="0"/>
              </a:rPr>
              <a:t>Harmonics</a:t>
            </a:r>
          </a:p>
        </p:txBody>
      </p:sp>
      <p:sp>
        <p:nvSpPr>
          <p:cNvPr id="77" name="TextBox 76">
            <a:extLst>
              <a:ext uri="{FF2B5EF4-FFF2-40B4-BE49-F238E27FC236}">
                <a16:creationId xmlns:a16="http://schemas.microsoft.com/office/drawing/2014/main" id="{35788375-8294-4DAB-81EE-E5257AE1E59F}"/>
              </a:ext>
            </a:extLst>
          </p:cNvPr>
          <p:cNvSpPr txBox="1"/>
          <p:nvPr/>
        </p:nvSpPr>
        <p:spPr>
          <a:xfrm>
            <a:off x="2680531" y="3929285"/>
            <a:ext cx="351234" cy="338554"/>
          </a:xfrm>
          <a:prstGeom prst="rect">
            <a:avLst/>
          </a:prstGeom>
          <a:noFill/>
        </p:spPr>
        <p:txBody>
          <a:bodyPr wrap="square" rtlCol="0">
            <a:spAutoFit/>
          </a:bodyPr>
          <a:lstStyle/>
          <a:p>
            <a:r>
              <a:rPr lang="en-US" sz="1600" dirty="0">
                <a:solidFill>
                  <a:srgbClr val="FF0000"/>
                </a:solidFill>
                <a:latin typeface="+mj-lt"/>
              </a:rPr>
              <a:t>f</a:t>
            </a:r>
            <a:r>
              <a:rPr lang="en-US" sz="1600" baseline="-25000" dirty="0">
                <a:solidFill>
                  <a:srgbClr val="FF0000"/>
                </a:solidFill>
                <a:latin typeface="+mj-lt"/>
              </a:rPr>
              <a:t>0</a:t>
            </a:r>
          </a:p>
        </p:txBody>
      </p:sp>
      <p:sp>
        <p:nvSpPr>
          <p:cNvPr id="78" name="TextBox 77">
            <a:extLst>
              <a:ext uri="{FF2B5EF4-FFF2-40B4-BE49-F238E27FC236}">
                <a16:creationId xmlns:a16="http://schemas.microsoft.com/office/drawing/2014/main" id="{D7E5C42A-1E43-43BA-BCBB-E41276655BB2}"/>
              </a:ext>
            </a:extLst>
          </p:cNvPr>
          <p:cNvSpPr txBox="1"/>
          <p:nvPr/>
        </p:nvSpPr>
        <p:spPr>
          <a:xfrm>
            <a:off x="4942959" y="3556250"/>
            <a:ext cx="2319930" cy="307777"/>
          </a:xfrm>
          <a:prstGeom prst="rect">
            <a:avLst/>
          </a:prstGeom>
          <a:noFill/>
        </p:spPr>
        <p:txBody>
          <a:bodyPr wrap="none" rtlCol="0">
            <a:spAutoFit/>
          </a:bodyPr>
          <a:lstStyle/>
          <a:p>
            <a:r>
              <a:rPr lang="en-US" sz="1400" b="1" dirty="0">
                <a:solidFill>
                  <a:srgbClr val="3082B4"/>
                </a:solidFill>
                <a:latin typeface="+mj-lt"/>
                <a:cs typeface="Arial" panose="020B0604020202020204" pitchFamily="34" charset="0"/>
              </a:rPr>
              <a:t>Equipment failure prediction</a:t>
            </a:r>
          </a:p>
        </p:txBody>
      </p:sp>
      <p:sp>
        <p:nvSpPr>
          <p:cNvPr id="79" name="TextBox 78">
            <a:extLst>
              <a:ext uri="{FF2B5EF4-FFF2-40B4-BE49-F238E27FC236}">
                <a16:creationId xmlns:a16="http://schemas.microsoft.com/office/drawing/2014/main" id="{DBE10886-4A8A-47F3-92BF-C374E4B43236}"/>
              </a:ext>
            </a:extLst>
          </p:cNvPr>
          <p:cNvSpPr txBox="1"/>
          <p:nvPr/>
        </p:nvSpPr>
        <p:spPr>
          <a:xfrm>
            <a:off x="3076954" y="2350690"/>
            <a:ext cx="2237920" cy="307777"/>
          </a:xfrm>
          <a:prstGeom prst="rect">
            <a:avLst/>
          </a:prstGeom>
          <a:noFill/>
        </p:spPr>
        <p:txBody>
          <a:bodyPr wrap="none" rtlCol="0">
            <a:spAutoFit/>
          </a:bodyPr>
          <a:lstStyle/>
          <a:p>
            <a:r>
              <a:rPr lang="en-US" sz="1400" b="1" dirty="0">
                <a:solidFill>
                  <a:srgbClr val="3082B4"/>
                </a:solidFill>
                <a:latin typeface="+mj-lt"/>
                <a:cs typeface="Arial" panose="020B0604020202020204" pitchFamily="34" charset="0"/>
              </a:rPr>
              <a:t>Forced oscillation detection</a:t>
            </a:r>
          </a:p>
        </p:txBody>
      </p:sp>
      <p:sp>
        <p:nvSpPr>
          <p:cNvPr id="80" name="TextBox 79">
            <a:extLst>
              <a:ext uri="{FF2B5EF4-FFF2-40B4-BE49-F238E27FC236}">
                <a16:creationId xmlns:a16="http://schemas.microsoft.com/office/drawing/2014/main" id="{67BC2154-45B0-466A-9CE2-532EE5F05151}"/>
              </a:ext>
            </a:extLst>
          </p:cNvPr>
          <p:cNvSpPr txBox="1"/>
          <p:nvPr/>
        </p:nvSpPr>
        <p:spPr>
          <a:xfrm>
            <a:off x="4612182" y="1886999"/>
            <a:ext cx="906017" cy="307777"/>
          </a:xfrm>
          <a:prstGeom prst="rect">
            <a:avLst/>
          </a:prstGeom>
          <a:noFill/>
        </p:spPr>
        <p:txBody>
          <a:bodyPr wrap="none" rtlCol="0">
            <a:spAutoFit/>
          </a:bodyPr>
          <a:lstStyle/>
          <a:p>
            <a:r>
              <a:rPr lang="en-US" sz="1400" b="1" dirty="0">
                <a:solidFill>
                  <a:srgbClr val="3082B4"/>
                </a:solidFill>
                <a:latin typeface="+mj-lt"/>
                <a:cs typeface="Arial" panose="020B0604020202020204" pitchFamily="34" charset="0"/>
              </a:rPr>
              <a:t>Dynamics</a:t>
            </a:r>
          </a:p>
        </p:txBody>
      </p:sp>
      <p:cxnSp>
        <p:nvCxnSpPr>
          <p:cNvPr id="81" name="Straight Arrow Connector 80">
            <a:extLst>
              <a:ext uri="{FF2B5EF4-FFF2-40B4-BE49-F238E27FC236}">
                <a16:creationId xmlns:a16="http://schemas.microsoft.com/office/drawing/2014/main" id="{2FA04BB5-93B1-432C-BBD5-750F94AFEBF1}"/>
              </a:ext>
            </a:extLst>
          </p:cNvPr>
          <p:cNvCxnSpPr>
            <a:cxnSpLocks/>
          </p:cNvCxnSpPr>
          <p:nvPr/>
        </p:nvCxnSpPr>
        <p:spPr>
          <a:xfrm>
            <a:off x="2799097" y="1555189"/>
            <a:ext cx="0" cy="622717"/>
          </a:xfrm>
          <a:prstGeom prst="straightConnector1">
            <a:avLst/>
          </a:prstGeom>
          <a:ln w="38100" cap="rnd">
            <a:solidFill>
              <a:srgbClr val="FF0000"/>
            </a:solidFill>
            <a:round/>
            <a:tailEnd type="triangle" w="lg" len="lg"/>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5700B56F-7FEC-4F61-A4BC-57D8F69A4170}"/>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528009878"/>
      </p:ext>
    </p:extLst>
  </p:cSld>
  <p:clrMapOvr>
    <a:masterClrMapping/>
  </p:clrMapOvr>
  <mc:AlternateContent xmlns:mc="http://schemas.openxmlformats.org/markup-compatibility/2006" xmlns:p14="http://schemas.microsoft.com/office/powerpoint/2010/main">
    <mc:Choice Requires="p14">
      <p:transition spd="slow" p14:dur="2000" advTm="70747"/>
    </mc:Choice>
    <mc:Fallback xmlns="">
      <p:transition spd="slow" advTm="70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5482CCF-77F1-48AC-A3A6-95AA3787203A}"/>
              </a:ext>
            </a:extLst>
          </p:cNvPr>
          <p:cNvSpPr txBox="1">
            <a:spLocks/>
          </p:cNvSpPr>
          <p:nvPr/>
        </p:nvSpPr>
        <p:spPr>
          <a:xfrm>
            <a:off x="616360" y="0"/>
            <a:ext cx="7886700" cy="754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pPr algn="ctr"/>
            <a:r>
              <a:rPr lang="en-US" dirty="0"/>
              <a:t>Open Applications Platform</a:t>
            </a:r>
          </a:p>
        </p:txBody>
      </p:sp>
      <p:pic>
        <p:nvPicPr>
          <p:cNvPr id="10" name="Picture 9">
            <a:extLst>
              <a:ext uri="{FF2B5EF4-FFF2-40B4-BE49-F238E27FC236}">
                <a16:creationId xmlns:a16="http://schemas.microsoft.com/office/drawing/2014/main" id="{2062D588-F87E-4C3A-AA5E-234A7C7F9279}"/>
              </a:ext>
            </a:extLst>
          </p:cNvPr>
          <p:cNvPicPr>
            <a:picLocks noChangeAspect="1"/>
          </p:cNvPicPr>
          <p:nvPr/>
        </p:nvPicPr>
        <p:blipFill>
          <a:blip r:embed="rId5"/>
          <a:stretch>
            <a:fillRect/>
          </a:stretch>
        </p:blipFill>
        <p:spPr>
          <a:xfrm>
            <a:off x="650800" y="819150"/>
            <a:ext cx="7817819" cy="3147528"/>
          </a:xfrm>
          <a:prstGeom prst="rect">
            <a:avLst/>
          </a:prstGeom>
        </p:spPr>
      </p:pic>
      <p:sp>
        <p:nvSpPr>
          <p:cNvPr id="2" name="Rectangle 1">
            <a:extLst>
              <a:ext uri="{FF2B5EF4-FFF2-40B4-BE49-F238E27FC236}">
                <a16:creationId xmlns:a16="http://schemas.microsoft.com/office/drawing/2014/main" id="{191C6C11-1379-492B-BD65-4A178B7CA72E}"/>
              </a:ext>
            </a:extLst>
          </p:cNvPr>
          <p:cNvSpPr/>
          <p:nvPr/>
        </p:nvSpPr>
        <p:spPr>
          <a:xfrm>
            <a:off x="6858000" y="3028950"/>
            <a:ext cx="914400" cy="609600"/>
          </a:xfrm>
          <a:prstGeom prst="rect">
            <a:avLst/>
          </a:prstGeom>
          <a:solidFill>
            <a:srgbClr val="BCBABB"/>
          </a:solidFill>
          <a:ln>
            <a:solidFill>
              <a:srgbClr val="BCBA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D703EACA-F8FA-4760-8EF5-FFAC89ABC9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1281525937"/>
      </p:ext>
    </p:extLst>
  </p:cSld>
  <p:clrMapOvr>
    <a:masterClrMapping/>
  </p:clrMapOvr>
  <mc:AlternateContent xmlns:mc="http://schemas.openxmlformats.org/markup-compatibility/2006" xmlns:p14="http://schemas.microsoft.com/office/powerpoint/2010/main">
    <mc:Choice Requires="p14">
      <p:transition spd="slow" p14:dur="2000" advTm="49839"/>
    </mc:Choice>
    <mc:Fallback xmlns="">
      <p:transition spd="slow" advTm="49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CBA137-12A5-4202-B142-40FABBD23823}"/>
              </a:ext>
            </a:extLst>
          </p:cNvPr>
          <p:cNvSpPr>
            <a:spLocks noGrp="1"/>
          </p:cNvSpPr>
          <p:nvPr>
            <p:ph type="title"/>
          </p:nvPr>
        </p:nvSpPr>
        <p:spPr/>
        <p:txBody>
          <a:bodyPr/>
          <a:lstStyle/>
          <a:p>
            <a:r>
              <a:rPr lang="en-US" dirty="0"/>
              <a:t>Transelectrica – The Romanian Transmission System Operator</a:t>
            </a:r>
            <a:br>
              <a:rPr lang="en-US" dirty="0"/>
            </a:br>
            <a:endParaRPr lang="en-US" dirty="0"/>
          </a:p>
        </p:txBody>
      </p:sp>
      <p:pic>
        <p:nvPicPr>
          <p:cNvPr id="2" name="Audio 1">
            <a:hlinkClick r:id="" action="ppaction://media"/>
            <a:extLst>
              <a:ext uri="{FF2B5EF4-FFF2-40B4-BE49-F238E27FC236}">
                <a16:creationId xmlns:a16="http://schemas.microsoft.com/office/drawing/2014/main" id="{3F94BF87-D539-4CB5-B5D0-BA21F5E80B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1845255584"/>
      </p:ext>
    </p:extLst>
  </p:cSld>
  <p:clrMapOvr>
    <a:masterClrMapping/>
  </p:clrMapOvr>
  <mc:AlternateContent xmlns:mc="http://schemas.openxmlformats.org/markup-compatibility/2006" xmlns:p14="http://schemas.microsoft.com/office/powerpoint/2010/main">
    <mc:Choice Requires="p14">
      <p:transition spd="slow" p14:dur="2000" advTm="6184"/>
    </mc:Choice>
    <mc:Fallback xmlns="">
      <p:transition spd="slow" advTm="6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5482CCF-77F1-48AC-A3A6-95AA3787203A}"/>
              </a:ext>
            </a:extLst>
          </p:cNvPr>
          <p:cNvSpPr txBox="1">
            <a:spLocks/>
          </p:cNvSpPr>
          <p:nvPr/>
        </p:nvSpPr>
        <p:spPr>
          <a:xfrm>
            <a:off x="616360" y="0"/>
            <a:ext cx="7886700" cy="12001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pPr algn="ctr"/>
            <a:r>
              <a:rPr lang="en-US" dirty="0"/>
              <a:t>Time-synchronized Software Connections to SCADA System and EMS</a:t>
            </a:r>
          </a:p>
        </p:txBody>
      </p:sp>
      <p:pic>
        <p:nvPicPr>
          <p:cNvPr id="3" name="Picture 2">
            <a:extLst>
              <a:ext uri="{FF2B5EF4-FFF2-40B4-BE49-F238E27FC236}">
                <a16:creationId xmlns:a16="http://schemas.microsoft.com/office/drawing/2014/main" id="{3D746A2B-AA99-4243-9728-C774F4C06EEC}"/>
              </a:ext>
            </a:extLst>
          </p:cNvPr>
          <p:cNvPicPr>
            <a:picLocks noChangeAspect="1"/>
          </p:cNvPicPr>
          <p:nvPr/>
        </p:nvPicPr>
        <p:blipFill>
          <a:blip r:embed="rId5"/>
          <a:stretch>
            <a:fillRect/>
          </a:stretch>
        </p:blipFill>
        <p:spPr>
          <a:xfrm>
            <a:off x="640940" y="1164913"/>
            <a:ext cx="7543800" cy="2813673"/>
          </a:xfrm>
          <a:prstGeom prst="rect">
            <a:avLst/>
          </a:prstGeom>
        </p:spPr>
      </p:pic>
      <p:sp>
        <p:nvSpPr>
          <p:cNvPr id="2" name="Rectangle 1">
            <a:extLst>
              <a:ext uri="{FF2B5EF4-FFF2-40B4-BE49-F238E27FC236}">
                <a16:creationId xmlns:a16="http://schemas.microsoft.com/office/drawing/2014/main" id="{5352C8D5-2387-4681-83A5-4413952EEFF0}"/>
              </a:ext>
            </a:extLst>
          </p:cNvPr>
          <p:cNvSpPr/>
          <p:nvPr/>
        </p:nvSpPr>
        <p:spPr>
          <a:xfrm>
            <a:off x="3124200" y="2081645"/>
            <a:ext cx="838200" cy="25051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CE80A0-A097-4458-A60E-C01085C9B933}"/>
              </a:ext>
            </a:extLst>
          </p:cNvPr>
          <p:cNvSpPr/>
          <p:nvPr/>
        </p:nvSpPr>
        <p:spPr>
          <a:xfrm>
            <a:off x="4267200" y="2093167"/>
            <a:ext cx="838200" cy="25051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B738A0-56AC-4004-8C21-721FFBCCC1DD}"/>
              </a:ext>
            </a:extLst>
          </p:cNvPr>
          <p:cNvSpPr/>
          <p:nvPr/>
        </p:nvSpPr>
        <p:spPr>
          <a:xfrm>
            <a:off x="5619834" y="2070653"/>
            <a:ext cx="838200" cy="25051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18681BA-F5A8-41E5-AFD2-A07331B3C4F4}"/>
              </a:ext>
            </a:extLst>
          </p:cNvPr>
          <p:cNvSpPr/>
          <p:nvPr/>
        </p:nvSpPr>
        <p:spPr>
          <a:xfrm>
            <a:off x="6885877" y="2096631"/>
            <a:ext cx="838200" cy="25051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19EEE9-C84A-4CC8-9111-01A6F21A316A}"/>
              </a:ext>
            </a:extLst>
          </p:cNvPr>
          <p:cNvSpPr/>
          <p:nvPr/>
        </p:nvSpPr>
        <p:spPr>
          <a:xfrm>
            <a:off x="3733800" y="2822335"/>
            <a:ext cx="914400" cy="206615"/>
          </a:xfrm>
          <a:prstGeom prst="rect">
            <a:avLst/>
          </a:prstGeom>
          <a:solidFill>
            <a:srgbClr val="003B70"/>
          </a:solidFill>
          <a:ln>
            <a:solidFill>
              <a:srgbClr val="003B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1548B62-74AD-454B-A276-262E3C65548F}"/>
              </a:ext>
            </a:extLst>
          </p:cNvPr>
          <p:cNvSpPr txBox="1"/>
          <p:nvPr/>
        </p:nvSpPr>
        <p:spPr>
          <a:xfrm>
            <a:off x="2971801" y="2779448"/>
            <a:ext cx="2286000" cy="292388"/>
          </a:xfrm>
          <a:prstGeom prst="rect">
            <a:avLst/>
          </a:prstGeom>
          <a:noFill/>
        </p:spPr>
        <p:txBody>
          <a:bodyPr wrap="square" rtlCol="0">
            <a:spAutoFit/>
          </a:bodyPr>
          <a:lstStyle/>
          <a:p>
            <a:pPr algn="ctr"/>
            <a:r>
              <a:rPr lang="en-US" sz="1300" dirty="0">
                <a:solidFill>
                  <a:schemeClr val="bg1"/>
                </a:solidFill>
                <a:latin typeface="Arial" panose="020B0604020202020204" pitchFamily="34" charset="0"/>
                <a:cs typeface="Arial" panose="020B0604020202020204" pitchFamily="34" charset="0"/>
              </a:rPr>
              <a:t>Time-Series Platform</a:t>
            </a:r>
          </a:p>
        </p:txBody>
      </p:sp>
      <p:pic>
        <p:nvPicPr>
          <p:cNvPr id="13" name="Audio 12">
            <a:hlinkClick r:id="" action="ppaction://media"/>
            <a:extLst>
              <a:ext uri="{FF2B5EF4-FFF2-40B4-BE49-F238E27FC236}">
                <a16:creationId xmlns:a16="http://schemas.microsoft.com/office/drawing/2014/main" id="{4F3B56D3-A3D5-4ADF-B3B4-041F8036C3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3559571161"/>
      </p:ext>
    </p:extLst>
  </p:cSld>
  <p:clrMapOvr>
    <a:masterClrMapping/>
  </p:clrMapOvr>
  <mc:AlternateContent xmlns:mc="http://schemas.openxmlformats.org/markup-compatibility/2006" xmlns:p14="http://schemas.microsoft.com/office/powerpoint/2010/main">
    <mc:Choice Requires="p14">
      <p:transition spd="slow" p14:dur="2000" advTm="55798"/>
    </mc:Choice>
    <mc:Fallback xmlns="">
      <p:transition spd="slow" advTm="55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CBA137-12A5-4202-B142-40FABBD23823}"/>
              </a:ext>
            </a:extLst>
          </p:cNvPr>
          <p:cNvSpPr>
            <a:spLocks noGrp="1"/>
          </p:cNvSpPr>
          <p:nvPr>
            <p:ph type="title"/>
          </p:nvPr>
        </p:nvSpPr>
        <p:spPr/>
        <p:txBody>
          <a:bodyPr>
            <a:normAutofit/>
          </a:bodyPr>
          <a:lstStyle/>
          <a:p>
            <a:pPr algn="ctr"/>
            <a:r>
              <a:rPr lang="en-US" sz="4100" dirty="0"/>
              <a:t>Thank you!</a:t>
            </a:r>
            <a:br>
              <a:rPr lang="en-US" dirty="0"/>
            </a:br>
            <a:endParaRPr lang="en-US" dirty="0"/>
          </a:p>
        </p:txBody>
      </p:sp>
      <p:pic>
        <p:nvPicPr>
          <p:cNvPr id="2" name="Audio 1">
            <a:hlinkClick r:id="" action="ppaction://media"/>
            <a:extLst>
              <a:ext uri="{FF2B5EF4-FFF2-40B4-BE49-F238E27FC236}">
                <a16:creationId xmlns:a16="http://schemas.microsoft.com/office/drawing/2014/main" id="{E94558EF-DB95-492F-8E43-08CEA2D8C0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919211039"/>
      </p:ext>
    </p:extLst>
  </p:cSld>
  <p:clrMapOvr>
    <a:masterClrMapping/>
  </p:clrMapOvr>
  <mc:AlternateContent xmlns:mc="http://schemas.openxmlformats.org/markup-compatibility/2006" xmlns:p14="http://schemas.microsoft.com/office/powerpoint/2010/main">
    <mc:Choice Requires="p14">
      <p:transition spd="slow" p14:dur="2000" advTm="4687"/>
    </mc:Choice>
    <mc:Fallback xmlns="">
      <p:transition spd="slow" advTm="4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E7229E-FEDB-4A62-B14F-95CC41CCDF86}"/>
              </a:ext>
            </a:extLst>
          </p:cNvPr>
          <p:cNvSpPr>
            <a:spLocks noGrp="1"/>
          </p:cNvSpPr>
          <p:nvPr>
            <p:ph type="title"/>
          </p:nvPr>
        </p:nvSpPr>
        <p:spPr>
          <a:xfrm>
            <a:off x="616360" y="0"/>
            <a:ext cx="7886700" cy="754856"/>
          </a:xfrm>
        </p:spPr>
        <p:txBody>
          <a:bodyPr/>
          <a:lstStyle/>
          <a:p>
            <a:pPr algn="ctr"/>
            <a:r>
              <a:rPr lang="en-US" dirty="0"/>
              <a:t>Romanian Electricity History</a:t>
            </a:r>
          </a:p>
        </p:txBody>
      </p:sp>
      <p:sp>
        <p:nvSpPr>
          <p:cNvPr id="4" name="Content Placeholder 3">
            <a:extLst>
              <a:ext uri="{FF2B5EF4-FFF2-40B4-BE49-F238E27FC236}">
                <a16:creationId xmlns:a16="http://schemas.microsoft.com/office/drawing/2014/main" id="{44EF0CD1-6731-4900-97A9-9458B41A6D8F}"/>
              </a:ext>
            </a:extLst>
          </p:cNvPr>
          <p:cNvSpPr>
            <a:spLocks noGrp="1"/>
          </p:cNvSpPr>
          <p:nvPr>
            <p:ph idx="1"/>
          </p:nvPr>
        </p:nvSpPr>
        <p:spPr>
          <a:xfrm>
            <a:off x="628650" y="971550"/>
            <a:ext cx="7886700" cy="2745581"/>
          </a:xfrm>
        </p:spPr>
        <p:txBody>
          <a:bodyPr>
            <a:normAutofit lnSpcReduction="10000"/>
          </a:bodyPr>
          <a:lstStyle/>
          <a:p>
            <a:pPr>
              <a:lnSpc>
                <a:spcPct val="150000"/>
              </a:lnSpc>
            </a:pPr>
            <a:r>
              <a:rPr lang="en-US" sz="2800" dirty="0"/>
              <a:t>1882, First Power Plant built in Bucharest</a:t>
            </a:r>
          </a:p>
          <a:p>
            <a:pPr>
              <a:lnSpc>
                <a:spcPct val="150000"/>
              </a:lnSpc>
            </a:pPr>
            <a:r>
              <a:rPr lang="en-US" sz="2800" dirty="0"/>
              <a:t>1884, Timisoara becomes first city in Europe with electric street lighting</a:t>
            </a:r>
          </a:p>
          <a:p>
            <a:pPr>
              <a:lnSpc>
                <a:spcPct val="150000"/>
              </a:lnSpc>
            </a:pPr>
            <a:r>
              <a:rPr lang="en-US" sz="2800" dirty="0"/>
              <a:t>1939, Country wide electricity generation</a:t>
            </a:r>
          </a:p>
        </p:txBody>
      </p:sp>
      <p:pic>
        <p:nvPicPr>
          <p:cNvPr id="2" name="Audio 1">
            <a:hlinkClick r:id="" action="ppaction://media"/>
            <a:extLst>
              <a:ext uri="{FF2B5EF4-FFF2-40B4-BE49-F238E27FC236}">
                <a16:creationId xmlns:a16="http://schemas.microsoft.com/office/drawing/2014/main" id="{E945C8F6-C7F2-4E92-8ECD-42A127CB81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3228849243"/>
      </p:ext>
    </p:extLst>
  </p:cSld>
  <p:clrMapOvr>
    <a:masterClrMapping/>
  </p:clrMapOvr>
  <mc:AlternateContent xmlns:mc="http://schemas.openxmlformats.org/markup-compatibility/2006" xmlns:p14="http://schemas.microsoft.com/office/powerpoint/2010/main">
    <mc:Choice Requires="p14">
      <p:transition spd="slow" p14:dur="2000" advTm="22877"/>
    </mc:Choice>
    <mc:Fallback xmlns="">
      <p:transition spd="slow" advTm="22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EF0CD1-6731-4900-97A9-9458B41A6D8F}"/>
              </a:ext>
            </a:extLst>
          </p:cNvPr>
          <p:cNvSpPr>
            <a:spLocks noGrp="1"/>
          </p:cNvSpPr>
          <p:nvPr>
            <p:ph idx="1"/>
          </p:nvPr>
        </p:nvSpPr>
        <p:spPr>
          <a:xfrm>
            <a:off x="628650" y="971550"/>
            <a:ext cx="7886700" cy="2745581"/>
          </a:xfrm>
        </p:spPr>
        <p:txBody>
          <a:bodyPr>
            <a:normAutofit lnSpcReduction="10000"/>
          </a:bodyPr>
          <a:lstStyle/>
          <a:p>
            <a:pPr>
              <a:lnSpc>
                <a:spcPct val="150000"/>
              </a:lnSpc>
            </a:pPr>
            <a:r>
              <a:rPr lang="en-US" sz="2800" dirty="0"/>
              <a:t>1955, Setting up of the National Power Dispatch Center</a:t>
            </a:r>
          </a:p>
          <a:p>
            <a:pPr>
              <a:lnSpc>
                <a:spcPct val="150000"/>
              </a:lnSpc>
            </a:pPr>
            <a:r>
              <a:rPr lang="en-US" sz="2800" dirty="0"/>
              <a:t>1958, Development of the Romanian Power System</a:t>
            </a:r>
          </a:p>
          <a:p>
            <a:pPr>
              <a:lnSpc>
                <a:spcPct val="150000"/>
              </a:lnSpc>
            </a:pPr>
            <a:r>
              <a:rPr lang="en-US" sz="2800" dirty="0"/>
              <a:t>2000, Transelectrica is founded as Romanian TSO</a:t>
            </a:r>
          </a:p>
        </p:txBody>
      </p:sp>
      <p:sp>
        <p:nvSpPr>
          <p:cNvPr id="6" name="Title 2">
            <a:extLst>
              <a:ext uri="{FF2B5EF4-FFF2-40B4-BE49-F238E27FC236}">
                <a16:creationId xmlns:a16="http://schemas.microsoft.com/office/drawing/2014/main" id="{D5482CCF-77F1-48AC-A3A6-95AA3787203A}"/>
              </a:ext>
            </a:extLst>
          </p:cNvPr>
          <p:cNvSpPr txBox="1">
            <a:spLocks/>
          </p:cNvSpPr>
          <p:nvPr/>
        </p:nvSpPr>
        <p:spPr>
          <a:xfrm>
            <a:off x="616360" y="0"/>
            <a:ext cx="7886700" cy="754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pPr algn="ctr"/>
            <a:r>
              <a:rPr lang="en-US" dirty="0"/>
              <a:t>Romanian Electricity History</a:t>
            </a:r>
          </a:p>
        </p:txBody>
      </p:sp>
      <p:pic>
        <p:nvPicPr>
          <p:cNvPr id="2" name="Audio 1">
            <a:hlinkClick r:id="" action="ppaction://media"/>
            <a:extLst>
              <a:ext uri="{FF2B5EF4-FFF2-40B4-BE49-F238E27FC236}">
                <a16:creationId xmlns:a16="http://schemas.microsoft.com/office/drawing/2014/main" id="{D9B14FFF-E652-45F5-850A-6CF5B8EDF9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981447892"/>
      </p:ext>
    </p:extLst>
  </p:cSld>
  <p:clrMapOvr>
    <a:masterClrMapping/>
  </p:clrMapOvr>
  <mc:AlternateContent xmlns:mc="http://schemas.openxmlformats.org/markup-compatibility/2006" xmlns:p14="http://schemas.microsoft.com/office/powerpoint/2010/main">
    <mc:Choice Requires="p14">
      <p:transition spd="slow" p14:dur="2000" advTm="17419"/>
    </mc:Choice>
    <mc:Fallback xmlns="">
      <p:transition spd="slow" advTm="17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EF0CD1-6731-4900-97A9-9458B41A6D8F}"/>
              </a:ext>
            </a:extLst>
          </p:cNvPr>
          <p:cNvSpPr>
            <a:spLocks noGrp="1"/>
          </p:cNvSpPr>
          <p:nvPr>
            <p:ph idx="1"/>
          </p:nvPr>
        </p:nvSpPr>
        <p:spPr>
          <a:xfrm>
            <a:off x="628650" y="971550"/>
            <a:ext cx="7886700" cy="2745581"/>
          </a:xfrm>
        </p:spPr>
        <p:txBody>
          <a:bodyPr>
            <a:normAutofit fontScale="92500"/>
          </a:bodyPr>
          <a:lstStyle/>
          <a:p>
            <a:pPr marL="0" indent="0" algn="just">
              <a:lnSpc>
                <a:spcPct val="160000"/>
              </a:lnSpc>
              <a:buNone/>
            </a:pPr>
            <a:r>
              <a:rPr lang="en-US" sz="2400" b="0" i="0" dirty="0">
                <a:solidFill>
                  <a:srgbClr val="000000"/>
                </a:solidFill>
                <a:effectLst/>
                <a:latin typeface="+mj-lt"/>
              </a:rPr>
              <a:t>  Transelectrica’s </a:t>
            </a:r>
            <a:r>
              <a:rPr lang="en-US" sz="2400" b="1" i="0" dirty="0">
                <a:solidFill>
                  <a:srgbClr val="000000"/>
                </a:solidFill>
                <a:effectLst/>
                <a:latin typeface="+mj-lt"/>
              </a:rPr>
              <a:t>mission </a:t>
            </a:r>
            <a:r>
              <a:rPr lang="en-US" sz="2400" b="0" i="0" dirty="0">
                <a:solidFill>
                  <a:srgbClr val="000000"/>
                </a:solidFill>
                <a:effectLst/>
                <a:latin typeface="+mj-lt"/>
              </a:rPr>
              <a:t>is to ensure the Romanian Power System (RPS) reliable and stable operation at quality standards, while providing the national electricity transmission network under transparent, non-discriminatory and fair conditions to all market participants.</a:t>
            </a:r>
            <a:endParaRPr lang="en-US" sz="2800" dirty="0">
              <a:latin typeface="+mj-lt"/>
            </a:endParaRPr>
          </a:p>
        </p:txBody>
      </p:sp>
      <p:sp>
        <p:nvSpPr>
          <p:cNvPr id="5" name="Title 2">
            <a:extLst>
              <a:ext uri="{FF2B5EF4-FFF2-40B4-BE49-F238E27FC236}">
                <a16:creationId xmlns:a16="http://schemas.microsoft.com/office/drawing/2014/main" id="{15450DDE-EE91-4696-876F-32000385E489}"/>
              </a:ext>
            </a:extLst>
          </p:cNvPr>
          <p:cNvSpPr txBox="1">
            <a:spLocks/>
          </p:cNvSpPr>
          <p:nvPr/>
        </p:nvSpPr>
        <p:spPr>
          <a:xfrm>
            <a:off x="616360" y="0"/>
            <a:ext cx="7886700" cy="754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pPr algn="ctr"/>
            <a:r>
              <a:rPr lang="en-US" dirty="0"/>
              <a:t>Transelectrica – Mission</a:t>
            </a:r>
          </a:p>
        </p:txBody>
      </p:sp>
      <p:pic>
        <p:nvPicPr>
          <p:cNvPr id="2" name="Audio 1">
            <a:hlinkClick r:id="" action="ppaction://media"/>
            <a:extLst>
              <a:ext uri="{FF2B5EF4-FFF2-40B4-BE49-F238E27FC236}">
                <a16:creationId xmlns:a16="http://schemas.microsoft.com/office/drawing/2014/main" id="{AD6BB25D-E4CF-45C4-8667-5024821F16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407636506"/>
      </p:ext>
    </p:extLst>
  </p:cSld>
  <p:clrMapOvr>
    <a:masterClrMapping/>
  </p:clrMapOvr>
  <mc:AlternateContent xmlns:mc="http://schemas.openxmlformats.org/markup-compatibility/2006" xmlns:p14="http://schemas.microsoft.com/office/powerpoint/2010/main">
    <mc:Choice Requires="p14">
      <p:transition spd="slow" p14:dur="2000" advTm="24549"/>
    </mc:Choice>
    <mc:Fallback xmlns="">
      <p:transition spd="slow" advTm="24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CBA137-12A5-4202-B142-40FABBD23823}"/>
              </a:ext>
            </a:extLst>
          </p:cNvPr>
          <p:cNvSpPr>
            <a:spLocks noGrp="1"/>
          </p:cNvSpPr>
          <p:nvPr>
            <p:ph type="title"/>
          </p:nvPr>
        </p:nvSpPr>
        <p:spPr/>
        <p:txBody>
          <a:bodyPr>
            <a:normAutofit/>
          </a:bodyPr>
          <a:lstStyle/>
          <a:p>
            <a:r>
              <a:rPr lang="en-US" dirty="0"/>
              <a:t>Overview of the Transmission Network</a:t>
            </a:r>
            <a:br>
              <a:rPr lang="en-US" dirty="0"/>
            </a:br>
            <a:endParaRPr lang="en-US" dirty="0"/>
          </a:p>
        </p:txBody>
      </p:sp>
      <p:pic>
        <p:nvPicPr>
          <p:cNvPr id="2" name="Audio 1">
            <a:hlinkClick r:id="" action="ppaction://media"/>
            <a:extLst>
              <a:ext uri="{FF2B5EF4-FFF2-40B4-BE49-F238E27FC236}">
                <a16:creationId xmlns:a16="http://schemas.microsoft.com/office/drawing/2014/main" id="{C52465B9-8DCB-45D4-BB96-F97B62D520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629900815"/>
      </p:ext>
    </p:extLst>
  </p:cSld>
  <p:clrMapOvr>
    <a:masterClrMapping/>
  </p:clrMapOvr>
  <mc:AlternateContent xmlns:mc="http://schemas.openxmlformats.org/markup-compatibility/2006" xmlns:p14="http://schemas.microsoft.com/office/powerpoint/2010/main">
    <mc:Choice Requires="p14">
      <p:transition spd="slow" p14:dur="2000" advTm="5615"/>
    </mc:Choice>
    <mc:Fallback xmlns="">
      <p:transition spd="slow" advTm="5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1DC03E4-4085-4C33-A3E5-0B743F08A509}"/>
              </a:ext>
            </a:extLst>
          </p:cNvPr>
          <p:cNvSpPr txBox="1">
            <a:spLocks/>
          </p:cNvSpPr>
          <p:nvPr/>
        </p:nvSpPr>
        <p:spPr>
          <a:xfrm>
            <a:off x="152400" y="0"/>
            <a:ext cx="8686800" cy="754856"/>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pPr algn="ctr"/>
            <a:r>
              <a:rPr lang="en-US" dirty="0"/>
              <a:t>Overview of the Romanian Transmission Network</a:t>
            </a:r>
          </a:p>
        </p:txBody>
      </p:sp>
      <p:sp>
        <p:nvSpPr>
          <p:cNvPr id="6" name="Title 22">
            <a:extLst>
              <a:ext uri="{FF2B5EF4-FFF2-40B4-BE49-F238E27FC236}">
                <a16:creationId xmlns:a16="http://schemas.microsoft.com/office/drawing/2014/main" id="{7D0B9A08-BA61-4628-977A-795DE763C1D0}"/>
              </a:ext>
            </a:extLst>
          </p:cNvPr>
          <p:cNvSpPr>
            <a:spLocks noGrp="1"/>
          </p:cNvSpPr>
          <p:nvPr>
            <p:ph type="title"/>
          </p:nvPr>
        </p:nvSpPr>
        <p:spPr>
          <a:xfrm>
            <a:off x="629841" y="1047750"/>
            <a:ext cx="2949178" cy="495299"/>
          </a:xfrm>
        </p:spPr>
        <p:txBody>
          <a:bodyPr>
            <a:noAutofit/>
          </a:bodyPr>
          <a:lstStyle/>
          <a:p>
            <a:r>
              <a:rPr lang="en-US" sz="2400" dirty="0"/>
              <a:t>Legend</a:t>
            </a:r>
            <a:r>
              <a:rPr lang="en-US" sz="2800" dirty="0"/>
              <a:t>:</a:t>
            </a:r>
          </a:p>
        </p:txBody>
      </p:sp>
      <p:pic>
        <p:nvPicPr>
          <p:cNvPr id="7" name="Picture 2">
            <a:extLst>
              <a:ext uri="{FF2B5EF4-FFF2-40B4-BE49-F238E27FC236}">
                <a16:creationId xmlns:a16="http://schemas.microsoft.com/office/drawing/2014/main" id="{0DDCC331-35F6-4D2D-B9CA-B1D91EAE6E47}"/>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733800" y="554695"/>
            <a:ext cx="5174219" cy="3617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a:extLst>
              <a:ext uri="{FF2B5EF4-FFF2-40B4-BE49-F238E27FC236}">
                <a16:creationId xmlns:a16="http://schemas.microsoft.com/office/drawing/2014/main" id="{EB00B98D-8B92-4098-A0E1-A670BB2831E0}"/>
              </a:ext>
            </a:extLst>
          </p:cNvPr>
          <p:cNvCxnSpPr>
            <a:cxnSpLocks/>
          </p:cNvCxnSpPr>
          <p:nvPr/>
        </p:nvCxnSpPr>
        <p:spPr>
          <a:xfrm>
            <a:off x="971712" y="1763230"/>
            <a:ext cx="359899" cy="0"/>
          </a:xfrm>
          <a:prstGeom prst="line">
            <a:avLst/>
          </a:prstGeom>
          <a:ln w="28575">
            <a:solidFill>
              <a:srgbClr val="D7170D"/>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1BF4A35-B6B7-457E-A8D6-A84733A9E637}"/>
              </a:ext>
            </a:extLst>
          </p:cNvPr>
          <p:cNvSpPr txBox="1"/>
          <p:nvPr/>
        </p:nvSpPr>
        <p:spPr>
          <a:xfrm>
            <a:off x="1371600" y="1613839"/>
            <a:ext cx="643125" cy="307777"/>
          </a:xfrm>
          <a:prstGeom prst="rect">
            <a:avLst/>
          </a:prstGeom>
          <a:noFill/>
        </p:spPr>
        <p:txBody>
          <a:bodyPr wrap="none" rtlCol="0">
            <a:spAutoFit/>
          </a:bodyPr>
          <a:lstStyle/>
          <a:p>
            <a:r>
              <a:rPr lang="en-US" sz="1400" dirty="0">
                <a:solidFill>
                  <a:srgbClr val="D7170D"/>
                </a:solidFill>
              </a:rPr>
              <a:t>400kV</a:t>
            </a:r>
          </a:p>
        </p:txBody>
      </p:sp>
      <p:cxnSp>
        <p:nvCxnSpPr>
          <p:cNvPr id="10" name="Straight Connector 9">
            <a:extLst>
              <a:ext uri="{FF2B5EF4-FFF2-40B4-BE49-F238E27FC236}">
                <a16:creationId xmlns:a16="http://schemas.microsoft.com/office/drawing/2014/main" id="{EEE8BCD4-92D6-4777-9C54-FB8609267BE1}"/>
              </a:ext>
            </a:extLst>
          </p:cNvPr>
          <p:cNvCxnSpPr>
            <a:cxnSpLocks/>
          </p:cNvCxnSpPr>
          <p:nvPr/>
        </p:nvCxnSpPr>
        <p:spPr>
          <a:xfrm>
            <a:off x="971713" y="2190684"/>
            <a:ext cx="359899" cy="0"/>
          </a:xfrm>
          <a:prstGeom prst="line">
            <a:avLst/>
          </a:prstGeom>
          <a:ln w="28575">
            <a:solidFill>
              <a:srgbClr val="8BC53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0D21846-C0C9-43F8-8365-F68F1172DCDB}"/>
              </a:ext>
            </a:extLst>
          </p:cNvPr>
          <p:cNvSpPr txBox="1"/>
          <p:nvPr/>
        </p:nvSpPr>
        <p:spPr>
          <a:xfrm>
            <a:off x="1371600" y="2041298"/>
            <a:ext cx="643125" cy="307777"/>
          </a:xfrm>
          <a:prstGeom prst="rect">
            <a:avLst/>
          </a:prstGeom>
          <a:noFill/>
        </p:spPr>
        <p:txBody>
          <a:bodyPr wrap="none" rtlCol="0">
            <a:spAutoFit/>
          </a:bodyPr>
          <a:lstStyle/>
          <a:p>
            <a:r>
              <a:rPr lang="en-US" sz="1400" dirty="0">
                <a:solidFill>
                  <a:srgbClr val="8BC532"/>
                </a:solidFill>
              </a:rPr>
              <a:t>220kV</a:t>
            </a:r>
          </a:p>
        </p:txBody>
      </p:sp>
      <p:cxnSp>
        <p:nvCxnSpPr>
          <p:cNvPr id="12" name="Straight Connector 11">
            <a:extLst>
              <a:ext uri="{FF2B5EF4-FFF2-40B4-BE49-F238E27FC236}">
                <a16:creationId xmlns:a16="http://schemas.microsoft.com/office/drawing/2014/main" id="{D0BC1A9F-4A22-4D95-ABFB-335C2AEC61C6}"/>
              </a:ext>
            </a:extLst>
          </p:cNvPr>
          <p:cNvCxnSpPr>
            <a:cxnSpLocks/>
          </p:cNvCxnSpPr>
          <p:nvPr/>
        </p:nvCxnSpPr>
        <p:spPr>
          <a:xfrm>
            <a:off x="971714" y="2637193"/>
            <a:ext cx="359899" cy="0"/>
          </a:xfrm>
          <a:prstGeom prst="line">
            <a:avLst/>
          </a:prstGeom>
          <a:ln w="28575">
            <a:solidFill>
              <a:srgbClr val="D7170D"/>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CE41D6D-09EF-4D34-8C00-6FF541E5E416}"/>
              </a:ext>
            </a:extLst>
          </p:cNvPr>
          <p:cNvSpPr txBox="1"/>
          <p:nvPr/>
        </p:nvSpPr>
        <p:spPr>
          <a:xfrm>
            <a:off x="1371600" y="2487807"/>
            <a:ext cx="1999441" cy="523220"/>
          </a:xfrm>
          <a:prstGeom prst="rect">
            <a:avLst/>
          </a:prstGeom>
          <a:noFill/>
        </p:spPr>
        <p:txBody>
          <a:bodyPr wrap="square" rtlCol="0">
            <a:spAutoFit/>
          </a:bodyPr>
          <a:lstStyle/>
          <a:p>
            <a:r>
              <a:rPr lang="en-US" sz="1400" dirty="0">
                <a:solidFill>
                  <a:srgbClr val="D7170D"/>
                </a:solidFill>
              </a:rPr>
              <a:t>400kV OHLs under construction</a:t>
            </a:r>
          </a:p>
        </p:txBody>
      </p:sp>
      <p:pic>
        <p:nvPicPr>
          <p:cNvPr id="3" name="Audio 2">
            <a:hlinkClick r:id="" action="ppaction://media"/>
            <a:extLst>
              <a:ext uri="{FF2B5EF4-FFF2-40B4-BE49-F238E27FC236}">
                <a16:creationId xmlns:a16="http://schemas.microsoft.com/office/drawing/2014/main" id="{9ACDEE7A-C519-4BE1-A4D8-1E7F5852CF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65510145"/>
      </p:ext>
    </p:extLst>
  </p:cSld>
  <p:clrMapOvr>
    <a:masterClrMapping/>
  </p:clrMapOvr>
  <mc:AlternateContent xmlns:mc="http://schemas.openxmlformats.org/markup-compatibility/2006" xmlns:p14="http://schemas.microsoft.com/office/powerpoint/2010/main">
    <mc:Choice Requires="p14">
      <p:transition spd="slow" p14:dur="2000" advTm="79747"/>
    </mc:Choice>
    <mc:Fallback xmlns="">
      <p:transition spd="slow" advTm="79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1DC03E4-4085-4C33-A3E5-0B743F08A509}"/>
              </a:ext>
            </a:extLst>
          </p:cNvPr>
          <p:cNvSpPr txBox="1">
            <a:spLocks/>
          </p:cNvSpPr>
          <p:nvPr/>
        </p:nvSpPr>
        <p:spPr>
          <a:xfrm>
            <a:off x="616360" y="0"/>
            <a:ext cx="7886700" cy="75485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pPr algn="ctr"/>
            <a:r>
              <a:rPr lang="en-US" dirty="0"/>
              <a:t>Overview of the Transmission Network</a:t>
            </a:r>
          </a:p>
        </p:txBody>
      </p:sp>
      <p:pic>
        <p:nvPicPr>
          <p:cNvPr id="7" name="Picture 2">
            <a:extLst>
              <a:ext uri="{FF2B5EF4-FFF2-40B4-BE49-F238E27FC236}">
                <a16:creationId xmlns:a16="http://schemas.microsoft.com/office/drawing/2014/main" id="{0DDCC331-35F6-4D2D-B9CA-B1D91EAE6E47}"/>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741181" y="554695"/>
            <a:ext cx="5174219" cy="3617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2039315831.625403.125165.6251">
            <a:extLst>
              <a:ext uri="{FF2B5EF4-FFF2-40B4-BE49-F238E27FC236}">
                <a16:creationId xmlns:a16="http://schemas.microsoft.com/office/drawing/2014/main" id="{0281424F-2858-4DA0-88E6-B77A1A4EEB41}"/>
              </a:ext>
            </a:extLst>
          </p:cNvPr>
          <p:cNvSpPr>
            <a:spLocks noChangeArrowheads="1"/>
          </p:cNvSpPr>
          <p:nvPr>
            <p:custDataLst>
              <p:tags r:id="rId1"/>
            </p:custDataLst>
          </p:nvPr>
        </p:nvSpPr>
        <p:spPr bwMode="auto">
          <a:xfrm>
            <a:off x="76200" y="742950"/>
            <a:ext cx="3303709" cy="3108624"/>
          </a:xfrm>
          <a:prstGeom prst="rect">
            <a:avLst/>
          </a:prstGeom>
          <a:noFill/>
          <a:ln w="9525">
            <a:noFill/>
            <a:miter lim="800000"/>
            <a:headEnd/>
            <a:tailEnd/>
          </a:ln>
        </p:spPr>
        <p:txBody>
          <a:bodyPr lIns="0" tIns="0" rIns="0" bIns="0"/>
          <a:lstStyle>
            <a:lvl1pPr marL="342900" indent="-342900" defTabSz="1019175" eaLnBrk="0" hangingPunct="0">
              <a:spcBef>
                <a:spcPct val="20000"/>
              </a:spcBef>
              <a:buChar char="•"/>
              <a:defRPr sz="3200">
                <a:solidFill>
                  <a:schemeClr val="tx1"/>
                </a:solidFill>
                <a:latin typeface="Arial" charset="0"/>
              </a:defRPr>
            </a:lvl1pPr>
            <a:lvl2pPr marL="1588" defTabSz="1019175" eaLnBrk="0" hangingPunct="0">
              <a:spcBef>
                <a:spcPct val="20000"/>
              </a:spcBef>
              <a:buChar char="–"/>
              <a:defRPr sz="2800">
                <a:solidFill>
                  <a:schemeClr val="tx1"/>
                </a:solidFill>
                <a:latin typeface="Arial" charset="0"/>
              </a:defRPr>
            </a:lvl2pPr>
            <a:lvl3pPr marL="1143000" indent="-228600" defTabSz="1019175" eaLnBrk="0" hangingPunct="0">
              <a:spcBef>
                <a:spcPct val="20000"/>
              </a:spcBef>
              <a:buChar char="•"/>
              <a:defRPr sz="2400">
                <a:solidFill>
                  <a:schemeClr val="tx1"/>
                </a:solidFill>
                <a:latin typeface="Arial" charset="0"/>
              </a:defRPr>
            </a:lvl3pPr>
            <a:lvl4pPr marL="1600200" indent="-228600" defTabSz="1019175" eaLnBrk="0" hangingPunct="0">
              <a:spcBef>
                <a:spcPct val="20000"/>
              </a:spcBef>
              <a:buChar char="–"/>
              <a:defRPr sz="2000">
                <a:solidFill>
                  <a:schemeClr val="tx1"/>
                </a:solidFill>
                <a:latin typeface="Arial" charset="0"/>
              </a:defRPr>
            </a:lvl4pPr>
            <a:lvl5pPr marL="2057400" indent="-228600" defTabSz="1019175" eaLnBrk="0" hangingPunct="0">
              <a:spcBef>
                <a:spcPct val="20000"/>
              </a:spcBef>
              <a:buChar char="»"/>
              <a:defRPr sz="2000">
                <a:solidFill>
                  <a:schemeClr val="tx1"/>
                </a:solidFill>
                <a:latin typeface="Arial" charset="0"/>
              </a:defRPr>
            </a:lvl5pPr>
            <a:lvl6pPr marL="2514600" indent="-228600" defTabSz="1019175" eaLnBrk="0" fontAlgn="base" hangingPunct="0">
              <a:spcBef>
                <a:spcPct val="20000"/>
              </a:spcBef>
              <a:spcAft>
                <a:spcPct val="0"/>
              </a:spcAft>
              <a:buChar char="»"/>
              <a:defRPr sz="2000">
                <a:solidFill>
                  <a:schemeClr val="tx1"/>
                </a:solidFill>
                <a:latin typeface="Arial" charset="0"/>
              </a:defRPr>
            </a:lvl6pPr>
            <a:lvl7pPr marL="2971800" indent="-228600" defTabSz="1019175" eaLnBrk="0" fontAlgn="base" hangingPunct="0">
              <a:spcBef>
                <a:spcPct val="20000"/>
              </a:spcBef>
              <a:spcAft>
                <a:spcPct val="0"/>
              </a:spcAft>
              <a:buChar char="»"/>
              <a:defRPr sz="2000">
                <a:solidFill>
                  <a:schemeClr val="tx1"/>
                </a:solidFill>
                <a:latin typeface="Arial" charset="0"/>
              </a:defRPr>
            </a:lvl7pPr>
            <a:lvl8pPr marL="3429000" indent="-228600" defTabSz="1019175" eaLnBrk="0" fontAlgn="base" hangingPunct="0">
              <a:spcBef>
                <a:spcPct val="20000"/>
              </a:spcBef>
              <a:spcAft>
                <a:spcPct val="0"/>
              </a:spcAft>
              <a:buChar char="»"/>
              <a:defRPr sz="2000">
                <a:solidFill>
                  <a:schemeClr val="tx1"/>
                </a:solidFill>
                <a:latin typeface="Arial" charset="0"/>
              </a:defRPr>
            </a:lvl8pPr>
            <a:lvl9pPr marL="3886200" indent="-228600" defTabSz="1019175" eaLnBrk="0" fontAlgn="base" hangingPunct="0">
              <a:spcBef>
                <a:spcPct val="20000"/>
              </a:spcBef>
              <a:spcAft>
                <a:spcPct val="0"/>
              </a:spcAft>
              <a:buChar char="»"/>
              <a:defRPr sz="2000">
                <a:solidFill>
                  <a:schemeClr val="tx1"/>
                </a:solidFill>
                <a:latin typeface="Arial" charset="0"/>
              </a:defRPr>
            </a:lvl9pPr>
          </a:lstStyle>
          <a:p>
            <a:pPr marL="344488" lvl="1" indent="-342900" algn="just" eaLnBrk="1" hangingPunct="1">
              <a:lnSpc>
                <a:spcPct val="150000"/>
              </a:lnSpc>
              <a:spcBef>
                <a:spcPct val="0"/>
              </a:spcBef>
              <a:buFont typeface="Arial" panose="020B0604020202020204" pitchFamily="34" charset="0"/>
              <a:buChar char="•"/>
            </a:pPr>
            <a:r>
              <a:rPr lang="ro-RO" altLang="en-US" sz="1900" dirty="0">
                <a:solidFill>
                  <a:srgbClr val="000000"/>
                </a:solidFill>
                <a:latin typeface="+mj-lt"/>
                <a:cs typeface="Arial" panose="020B0604020202020204" pitchFamily="34" charset="0"/>
              </a:rPr>
              <a:t>81</a:t>
            </a:r>
            <a:r>
              <a:rPr lang="en-US" altLang="en-US" sz="1900" dirty="0">
                <a:solidFill>
                  <a:srgbClr val="000000"/>
                </a:solidFill>
                <a:latin typeface="+mj-lt"/>
                <a:cs typeface="Arial" panose="020B0604020202020204" pitchFamily="34" charset="0"/>
              </a:rPr>
              <a:t> substations 400/220 kV </a:t>
            </a:r>
          </a:p>
          <a:p>
            <a:pPr lvl="1" algn="just" eaLnBrk="1" hangingPunct="1">
              <a:lnSpc>
                <a:spcPct val="150000"/>
              </a:lnSpc>
              <a:spcBef>
                <a:spcPct val="0"/>
              </a:spcBef>
              <a:buNone/>
            </a:pPr>
            <a:endParaRPr lang="ro-RO" altLang="en-US" sz="1900" dirty="0">
              <a:solidFill>
                <a:srgbClr val="000000"/>
              </a:solidFill>
              <a:latin typeface="+mj-lt"/>
              <a:cs typeface="Arial" panose="020B0604020202020204" pitchFamily="34" charset="0"/>
            </a:endParaRPr>
          </a:p>
          <a:p>
            <a:pPr marL="344488" lvl="1" indent="-342900" algn="just" eaLnBrk="1" hangingPunct="1">
              <a:lnSpc>
                <a:spcPct val="150000"/>
              </a:lnSpc>
              <a:spcBef>
                <a:spcPct val="0"/>
              </a:spcBef>
              <a:buFont typeface="Arial" panose="020B0604020202020204" pitchFamily="34" charset="0"/>
              <a:buChar char="•"/>
            </a:pPr>
            <a:r>
              <a:rPr lang="ro-RO" altLang="en-US" sz="1900">
                <a:solidFill>
                  <a:srgbClr val="000000"/>
                </a:solidFill>
                <a:latin typeface="+mj-lt"/>
                <a:cs typeface="Arial" panose="020B0604020202020204" pitchFamily="34" charset="0"/>
              </a:rPr>
              <a:t>~</a:t>
            </a:r>
            <a:r>
              <a:rPr lang="en-US" altLang="en-US" sz="1900" dirty="0">
                <a:solidFill>
                  <a:srgbClr val="000000"/>
                </a:solidFill>
                <a:latin typeface="+mj-lt"/>
                <a:cs typeface="Arial" panose="020B0604020202020204" pitchFamily="34" charset="0"/>
              </a:rPr>
              <a:t> </a:t>
            </a:r>
            <a:r>
              <a:rPr lang="ro-RO" altLang="en-US" sz="1900">
                <a:solidFill>
                  <a:srgbClr val="000000"/>
                </a:solidFill>
                <a:latin typeface="+mj-lt"/>
                <a:cs typeface="Arial" panose="020B0604020202020204" pitchFamily="34" charset="0"/>
              </a:rPr>
              <a:t>9000</a:t>
            </a:r>
            <a:r>
              <a:rPr lang="en-US" altLang="en-US" sz="1900" dirty="0">
                <a:solidFill>
                  <a:srgbClr val="000000"/>
                </a:solidFill>
                <a:latin typeface="+mj-lt"/>
                <a:cs typeface="Arial" panose="020B0604020202020204" pitchFamily="34" charset="0"/>
              </a:rPr>
              <a:t> </a:t>
            </a:r>
            <a:r>
              <a:rPr lang="en-GB" altLang="en-US" sz="1900" dirty="0">
                <a:solidFill>
                  <a:srgbClr val="000000"/>
                </a:solidFill>
                <a:latin typeface="+mj-lt"/>
                <a:cs typeface="Arial" panose="020B0604020202020204" pitchFamily="34" charset="0"/>
              </a:rPr>
              <a:t>km of </a:t>
            </a:r>
            <a:r>
              <a:rPr lang="ro-RO" altLang="en-US" sz="1900">
                <a:solidFill>
                  <a:srgbClr val="000000"/>
                </a:solidFill>
                <a:latin typeface="+mj-lt"/>
                <a:cs typeface="Arial" panose="020B0604020202020204" pitchFamily="34" charset="0"/>
              </a:rPr>
              <a:t>transmission lines</a:t>
            </a:r>
            <a:endParaRPr lang="en-US" altLang="en-US" sz="1900" dirty="0">
              <a:solidFill>
                <a:srgbClr val="000000"/>
              </a:solidFill>
              <a:latin typeface="+mj-lt"/>
              <a:cs typeface="Arial" panose="020B0604020202020204" pitchFamily="34" charset="0"/>
            </a:endParaRPr>
          </a:p>
          <a:p>
            <a:pPr lvl="1" algn="just" eaLnBrk="1" hangingPunct="1">
              <a:lnSpc>
                <a:spcPct val="150000"/>
              </a:lnSpc>
              <a:spcBef>
                <a:spcPct val="0"/>
              </a:spcBef>
              <a:buNone/>
            </a:pPr>
            <a:endParaRPr lang="en-US" altLang="en-US" sz="1900" dirty="0">
              <a:solidFill>
                <a:srgbClr val="000000"/>
              </a:solidFill>
              <a:latin typeface="+mj-lt"/>
              <a:cs typeface="Arial" panose="020B0604020202020204" pitchFamily="34" charset="0"/>
            </a:endParaRPr>
          </a:p>
          <a:p>
            <a:pPr marL="344488" lvl="1" indent="-342900" algn="just" eaLnBrk="1" hangingPunct="1">
              <a:lnSpc>
                <a:spcPct val="150000"/>
              </a:lnSpc>
              <a:spcBef>
                <a:spcPct val="0"/>
              </a:spcBef>
              <a:buFont typeface="Arial" panose="020B0604020202020204" pitchFamily="34" charset="0"/>
              <a:buChar char="•"/>
            </a:pPr>
            <a:r>
              <a:rPr lang="en-US" altLang="en-US" sz="1900" dirty="0">
                <a:solidFill>
                  <a:srgbClr val="000000"/>
                </a:solidFill>
                <a:latin typeface="+mj-lt"/>
                <a:cs typeface="Arial" panose="020B0604020202020204" pitchFamily="34" charset="0"/>
                <a:sym typeface="Wingdings" pitchFamily="2" charset="2"/>
              </a:rPr>
              <a:t>38058 MVA, total transformers capacity</a:t>
            </a:r>
          </a:p>
          <a:p>
            <a:pPr lvl="1" algn="just" eaLnBrk="1" hangingPunct="1">
              <a:lnSpc>
                <a:spcPct val="150000"/>
              </a:lnSpc>
              <a:spcBef>
                <a:spcPct val="0"/>
              </a:spcBef>
              <a:buNone/>
            </a:pPr>
            <a:endParaRPr lang="en-GB" altLang="en-US" sz="1800" b="1" baseline="30000" dirty="0">
              <a:solidFill>
                <a:srgbClr val="000000"/>
              </a:solidFill>
              <a:latin typeface="+mj-lt"/>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C4DED46B-74FC-4E55-B38C-CEAC9A782E8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3111274379"/>
      </p:ext>
    </p:extLst>
  </p:cSld>
  <p:clrMapOvr>
    <a:masterClrMapping/>
  </p:clrMapOvr>
  <mc:AlternateContent xmlns:mc="http://schemas.openxmlformats.org/markup-compatibility/2006" xmlns:p14="http://schemas.microsoft.com/office/powerpoint/2010/main">
    <mc:Choice Requires="p14">
      <p:transition spd="slow" p14:dur="2000" advTm="23243"/>
    </mc:Choice>
    <mc:Fallback xmlns="">
      <p:transition spd="slow" advTm="23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RULERID" val="KeyPoints1"/>
  <p:tag name="ANCHORPOINT" val="NO VALUE"/>
  <p:tag name="CHARTLIBVERSION" val="NO VALUE"/>
  <p:tag name="DDVERSION" val="2.0"/>
  <p:tag name="LINECOLOR" val="NO VALUE"/>
  <p:tag name="PLACEHOLDERSIZE" val="NO VALUE"/>
  <p:tag name="TYPE" val="Key Points Field"/>
  <p:tag name="FILLFORECOLOR" val="Transparent"/>
  <p:tag name="SUBOBJECTID" val="KeyPoints"/>
  <p:tag name="OBJECTID" val="KeyPoints"/>
  <p:tag name="SOURCE" val="rulers.ppt!KeyPoints1"/>
  <p:tag name="LEFT" val="31.68"/>
  <p:tag name="TOP" val="158.4"/>
  <p:tag name="HEIGHT" val="403.2"/>
  <p:tag name="WIDTH" val="165.6"/>
  <p:tag name="FONTCOLOR" val="Key Points Font"/>
  <p:tag name="DEVICE" val="Xerox 5799"/>
</p:tagLst>
</file>

<file path=ppt/tags/tag10.xml><?xml version="1.0" encoding="utf-8"?>
<p:tagLst xmlns:a="http://schemas.openxmlformats.org/drawingml/2006/main" xmlns:r="http://schemas.openxmlformats.org/officeDocument/2006/relationships" xmlns:p="http://schemas.openxmlformats.org/presentationml/2006/main">
  <p:tag name="RULERID" val="KeyPoints1"/>
  <p:tag name="ANCHORPOINT" val="NO VALUE"/>
  <p:tag name="CHARTLIBVERSION" val="NO VALUE"/>
  <p:tag name="DDVERSION" val="2.0"/>
  <p:tag name="LINECOLOR" val="NO VALUE"/>
  <p:tag name="PLACEHOLDERSIZE" val="NO VALUE"/>
  <p:tag name="TYPE" val="Key Points Field"/>
  <p:tag name="FILLFORECOLOR" val="Transparent"/>
  <p:tag name="SUBOBJECTID" val="KeyPoints"/>
  <p:tag name="OBJECTID" val="KeyPoints"/>
  <p:tag name="SOURCE" val="rulers.ppt!KeyPoints1"/>
  <p:tag name="LEFT" val="31.68"/>
  <p:tag name="TOP" val="158.4"/>
  <p:tag name="HEIGHT" val="403.2"/>
  <p:tag name="WIDTH" val="165.6"/>
  <p:tag name="FONTCOLOR" val="Key Points Font"/>
  <p:tag name="DEVICE" val="Xerox 5799"/>
</p:tagLst>
</file>

<file path=ppt/tags/tag11.xml><?xml version="1.0" encoding="utf-8"?>
<p:tagLst xmlns:a="http://schemas.openxmlformats.org/drawingml/2006/main" xmlns:r="http://schemas.openxmlformats.org/officeDocument/2006/relationships" xmlns:p="http://schemas.openxmlformats.org/presentationml/2006/main">
  <p:tag name="TIMING" val="|33.1|10.9"/>
</p:tagLst>
</file>

<file path=ppt/tags/tag12.xml><?xml version="1.0" encoding="utf-8"?>
<p:tagLst xmlns:a="http://schemas.openxmlformats.org/drawingml/2006/main" xmlns:r="http://schemas.openxmlformats.org/officeDocument/2006/relationships" xmlns:p="http://schemas.openxmlformats.org/presentationml/2006/main">
  <p:tag name="TIMING" val="|19"/>
</p:tagLst>
</file>

<file path=ppt/tags/tag13.xml><?xml version="1.0" encoding="utf-8"?>
<p:tagLst xmlns:a="http://schemas.openxmlformats.org/drawingml/2006/main" xmlns:r="http://schemas.openxmlformats.org/officeDocument/2006/relationships" xmlns:p="http://schemas.openxmlformats.org/presentationml/2006/main">
  <p:tag name="TIMING" val="|18.2|6.3|16"/>
</p:tagLst>
</file>

<file path=ppt/tags/tag14.xml><?xml version="1.0" encoding="utf-8"?>
<p:tagLst xmlns:a="http://schemas.openxmlformats.org/drawingml/2006/main" xmlns:r="http://schemas.openxmlformats.org/officeDocument/2006/relationships" xmlns:p="http://schemas.openxmlformats.org/presentationml/2006/main">
  <p:tag name="TIMING" val="|8.3|6.9"/>
</p:tagLst>
</file>

<file path=ppt/tags/tag15.xml><?xml version="1.0" encoding="utf-8"?>
<p:tagLst xmlns:a="http://schemas.openxmlformats.org/drawingml/2006/main" xmlns:r="http://schemas.openxmlformats.org/officeDocument/2006/relationships" xmlns:p="http://schemas.openxmlformats.org/presentationml/2006/main">
  <p:tag name="TIMING" val="|14.1|10.9"/>
</p:tagLst>
</file>

<file path=ppt/tags/tag16.xml><?xml version="1.0" encoding="utf-8"?>
<p:tagLst xmlns:a="http://schemas.openxmlformats.org/drawingml/2006/main" xmlns:r="http://schemas.openxmlformats.org/officeDocument/2006/relationships" xmlns:p="http://schemas.openxmlformats.org/presentationml/2006/main">
  <p:tag name="TIMING" val="|25.6|31.4|6.3"/>
</p:tagLst>
</file>

<file path=ppt/tags/tag17.xml><?xml version="1.0" encoding="utf-8"?>
<p:tagLst xmlns:a="http://schemas.openxmlformats.org/drawingml/2006/main" xmlns:r="http://schemas.openxmlformats.org/officeDocument/2006/relationships" xmlns:p="http://schemas.openxmlformats.org/presentationml/2006/main">
  <p:tag name="TIMING" val="|21.2|37.5"/>
</p:tagLst>
</file>

<file path=ppt/tags/tag18.xml><?xml version="1.0" encoding="utf-8"?>
<p:tagLst xmlns:a="http://schemas.openxmlformats.org/drawingml/2006/main" xmlns:r="http://schemas.openxmlformats.org/officeDocument/2006/relationships" xmlns:p="http://schemas.openxmlformats.org/presentationml/2006/main">
  <p:tag name="MIO_GUID" val="0a9430cc-d66d-4d7f-9904-d29674350cfb"/>
  <p:tag name="MIO_EKGUID" val="fb0cfdbb-ab98-424d-889b-095fa2a80cde"/>
  <p:tag name="MIO_UPDATE" val="True"/>
  <p:tag name="MIO_VERSION" val="05.04.2018 13:41:28"/>
  <p:tag name="MIO_DBID" val="E780056D-1BFA-4585-A47B-29B9A9E91026"/>
  <p:tag name="MIO_LASTDOWNLOADED" val="27.03.2020 13:18:05"/>
  <p:tag name="MIO_OBJECTNAME" val="Bracket (2)"/>
  <p:tag name="MIO_LASTEDITORNAME" val="Sara Patton"/>
</p:tagLst>
</file>

<file path=ppt/tags/tag19.xml><?xml version="1.0" encoding="utf-8"?>
<p:tagLst xmlns:a="http://schemas.openxmlformats.org/drawingml/2006/main" xmlns:r="http://schemas.openxmlformats.org/officeDocument/2006/relationships" xmlns:p="http://schemas.openxmlformats.org/presentationml/2006/main">
  <p:tag name="MIO_GUID" val="8877815e-5267-4e40-ad7d-41303c57ca0d"/>
</p:tagLst>
</file>

<file path=ppt/tags/tag2.xml><?xml version="1.0" encoding="utf-8"?>
<p:tagLst xmlns:a="http://schemas.openxmlformats.org/drawingml/2006/main" xmlns:r="http://schemas.openxmlformats.org/officeDocument/2006/relationships" xmlns:p="http://schemas.openxmlformats.org/presentationml/2006/main">
  <p:tag name="RULERID" val="KeyPoints1"/>
  <p:tag name="ANCHORPOINT" val="NO VALUE"/>
  <p:tag name="CHARTLIBVERSION" val="NO VALUE"/>
  <p:tag name="DDVERSION" val="2.0"/>
  <p:tag name="LINECOLOR" val="NO VALUE"/>
  <p:tag name="PLACEHOLDERSIZE" val="NO VALUE"/>
  <p:tag name="TYPE" val="Key Points Field"/>
  <p:tag name="FILLFORECOLOR" val="Transparent"/>
  <p:tag name="SUBOBJECTID" val="KeyPoints"/>
  <p:tag name="OBJECTID" val="KeyPoints"/>
  <p:tag name="SOURCE" val="rulers.ppt!KeyPoints1"/>
  <p:tag name="LEFT" val="31.68"/>
  <p:tag name="TOP" val="158.4"/>
  <p:tag name="HEIGHT" val="403.2"/>
  <p:tag name="WIDTH" val="165.6"/>
  <p:tag name="FONTCOLOR" val="Key Points Font"/>
  <p:tag name="DEVICE" val="Xerox 5799"/>
</p:tagLst>
</file>

<file path=ppt/tags/tag20.xml><?xml version="1.0" encoding="utf-8"?>
<p:tagLst xmlns:a="http://schemas.openxmlformats.org/drawingml/2006/main" xmlns:r="http://schemas.openxmlformats.org/officeDocument/2006/relationships" xmlns:p="http://schemas.openxmlformats.org/presentationml/2006/main">
  <p:tag name="MIO_GUID" val="b01e301c-ecb4-44a8-b934-51d7d5312431"/>
</p:tagLst>
</file>

<file path=ppt/tags/tag21.xml><?xml version="1.0" encoding="utf-8"?>
<p:tagLst xmlns:a="http://schemas.openxmlformats.org/drawingml/2006/main" xmlns:r="http://schemas.openxmlformats.org/officeDocument/2006/relationships" xmlns:p="http://schemas.openxmlformats.org/presentationml/2006/main">
  <p:tag name="MIO_GUID" val="9a119d10-28b0-4e7d-ab37-5e7b69574b01"/>
</p:tagLst>
</file>

<file path=ppt/tags/tag22.xml><?xml version="1.0" encoding="utf-8"?>
<p:tagLst xmlns:a="http://schemas.openxmlformats.org/drawingml/2006/main" xmlns:r="http://schemas.openxmlformats.org/officeDocument/2006/relationships" xmlns:p="http://schemas.openxmlformats.org/presentationml/2006/main">
  <p:tag name="MIO_GUID" val="29a0aae6-2538-4cc7-8856-29552d48ebce"/>
</p:tagLst>
</file>

<file path=ppt/tags/tag23.xml><?xml version="1.0" encoding="utf-8"?>
<p:tagLst xmlns:a="http://schemas.openxmlformats.org/drawingml/2006/main" xmlns:r="http://schemas.openxmlformats.org/officeDocument/2006/relationships" xmlns:p="http://schemas.openxmlformats.org/presentationml/2006/main">
  <p:tag name="MIO_GUID" val="5ed4e862-3c1a-4e2a-80df-61e584c01476"/>
</p:tagLst>
</file>

<file path=ppt/tags/tag24.xml><?xml version="1.0" encoding="utf-8"?>
<p:tagLst xmlns:a="http://schemas.openxmlformats.org/drawingml/2006/main" xmlns:r="http://schemas.openxmlformats.org/officeDocument/2006/relationships" xmlns:p="http://schemas.openxmlformats.org/presentationml/2006/main">
  <p:tag name="MIO_GUID" val="d43d78ac-19b4-43b8-a2b2-3a51d46a1aaa"/>
</p:tagLst>
</file>

<file path=ppt/tags/tag25.xml><?xml version="1.0" encoding="utf-8"?>
<p:tagLst xmlns:a="http://schemas.openxmlformats.org/drawingml/2006/main" xmlns:r="http://schemas.openxmlformats.org/officeDocument/2006/relationships" xmlns:p="http://schemas.openxmlformats.org/presentationml/2006/main">
  <p:tag name="MIO_GUID" val="21cb0b58-2f86-4937-b9fd-2cdf9a1fd342"/>
</p:tagLst>
</file>

<file path=ppt/tags/tag26.xml><?xml version="1.0" encoding="utf-8"?>
<p:tagLst xmlns:a="http://schemas.openxmlformats.org/drawingml/2006/main" xmlns:r="http://schemas.openxmlformats.org/officeDocument/2006/relationships" xmlns:p="http://schemas.openxmlformats.org/presentationml/2006/main">
  <p:tag name="MIO_GUID" val="6bcb0a6b-7531-4b2f-b5f2-5de91da3855a"/>
</p:tagLst>
</file>

<file path=ppt/tags/tag3.xml><?xml version="1.0" encoding="utf-8"?>
<p:tagLst xmlns:a="http://schemas.openxmlformats.org/drawingml/2006/main" xmlns:r="http://schemas.openxmlformats.org/officeDocument/2006/relationships" xmlns:p="http://schemas.openxmlformats.org/presentationml/2006/main">
  <p:tag name="TIMING" val="|0.8|13.2|14.2"/>
</p:tagLst>
</file>

<file path=ppt/tags/tag4.xml><?xml version="1.0" encoding="utf-8"?>
<p:tagLst xmlns:a="http://schemas.openxmlformats.org/drawingml/2006/main" xmlns:r="http://schemas.openxmlformats.org/officeDocument/2006/relationships" xmlns:p="http://schemas.openxmlformats.org/presentationml/2006/main">
  <p:tag name="RULERID" val="KeyPoints1"/>
  <p:tag name="ANCHORPOINT" val="NO VALUE"/>
  <p:tag name="CHARTLIBVERSION" val="NO VALUE"/>
  <p:tag name="DDVERSION" val="2.0"/>
  <p:tag name="LINECOLOR" val="NO VALUE"/>
  <p:tag name="PLACEHOLDERSIZE" val="NO VALUE"/>
  <p:tag name="TYPE" val="Key Points Field"/>
  <p:tag name="FILLFORECOLOR" val="Transparent"/>
  <p:tag name="SUBOBJECTID" val="KeyPoints"/>
  <p:tag name="OBJECTID" val="KeyPoints"/>
  <p:tag name="SOURCE" val="rulers.ppt!KeyPoints1"/>
  <p:tag name="LEFT" val="31.68"/>
  <p:tag name="TOP" val="158.4"/>
  <p:tag name="HEIGHT" val="403.2"/>
  <p:tag name="WIDTH" val="165.6"/>
  <p:tag name="FONTCOLOR" val="Key Points Font"/>
  <p:tag name="DEVICE" val="Xerox 5799"/>
</p:tagLst>
</file>

<file path=ppt/tags/tag5.xml><?xml version="1.0" encoding="utf-8"?>
<p:tagLst xmlns:a="http://schemas.openxmlformats.org/drawingml/2006/main" xmlns:r="http://schemas.openxmlformats.org/officeDocument/2006/relationships" xmlns:p="http://schemas.openxmlformats.org/presentationml/2006/main">
  <p:tag name="TIMING" val="|11.7|16.1"/>
</p:tagLst>
</file>

<file path=ppt/tags/tag6.xml><?xml version="1.0" encoding="utf-8"?>
<p:tagLst xmlns:a="http://schemas.openxmlformats.org/drawingml/2006/main" xmlns:r="http://schemas.openxmlformats.org/officeDocument/2006/relationships" xmlns:p="http://schemas.openxmlformats.org/presentationml/2006/main">
  <p:tag name="RULERID" val="KeyPoints1"/>
  <p:tag name="ANCHORPOINT" val="NO VALUE"/>
  <p:tag name="CHARTLIBVERSION" val="NO VALUE"/>
  <p:tag name="DDVERSION" val="2.0"/>
  <p:tag name="LINECOLOR" val="NO VALUE"/>
  <p:tag name="PLACEHOLDERSIZE" val="NO VALUE"/>
  <p:tag name="TYPE" val="Key Points Field"/>
  <p:tag name="FILLFORECOLOR" val="Transparent"/>
  <p:tag name="SUBOBJECTID" val="KeyPoints"/>
  <p:tag name="OBJECTID" val="KeyPoints"/>
  <p:tag name="SOURCE" val="rulers.ppt!KeyPoints1"/>
  <p:tag name="LEFT" val="31.68"/>
  <p:tag name="TOP" val="158.4"/>
  <p:tag name="HEIGHT" val="403.2"/>
  <p:tag name="WIDTH" val="165.6"/>
  <p:tag name="FONTCOLOR" val="Key Points Font"/>
  <p:tag name="DEVICE" val="Xerox 5799"/>
</p:tagLst>
</file>

<file path=ppt/tags/tag7.xml><?xml version="1.0" encoding="utf-8"?>
<p:tagLst xmlns:a="http://schemas.openxmlformats.org/drawingml/2006/main" xmlns:r="http://schemas.openxmlformats.org/officeDocument/2006/relationships" xmlns:p="http://schemas.openxmlformats.org/presentationml/2006/main">
  <p:tag name="TIMING" val="|11.4|13.2|12.7"/>
</p:tagLst>
</file>

<file path=ppt/tags/tag8.xml><?xml version="1.0" encoding="utf-8"?>
<p:tagLst xmlns:a="http://schemas.openxmlformats.org/drawingml/2006/main" xmlns:r="http://schemas.openxmlformats.org/officeDocument/2006/relationships" xmlns:p="http://schemas.openxmlformats.org/presentationml/2006/main">
  <p:tag name="RULERID" val="KeyPoints1"/>
  <p:tag name="ANCHORPOINT" val="NO VALUE"/>
  <p:tag name="CHARTLIBVERSION" val="NO VALUE"/>
  <p:tag name="DDVERSION" val="2.0"/>
  <p:tag name="LINECOLOR" val="NO VALUE"/>
  <p:tag name="PLACEHOLDERSIZE" val="NO VALUE"/>
  <p:tag name="TYPE" val="Key Points Field"/>
  <p:tag name="FILLFORECOLOR" val="Transparent"/>
  <p:tag name="SUBOBJECTID" val="KeyPoints"/>
  <p:tag name="OBJECTID" val="KeyPoints"/>
  <p:tag name="SOURCE" val="rulers.ppt!KeyPoints1"/>
  <p:tag name="LEFT" val="31.68"/>
  <p:tag name="TOP" val="158.4"/>
  <p:tag name="HEIGHT" val="403.2"/>
  <p:tag name="WIDTH" val="165.6"/>
  <p:tag name="FONTCOLOR" val="Key Points Font"/>
  <p:tag name="DEVICE" val="Xerox 5799"/>
</p:tagLst>
</file>

<file path=ppt/tags/tag9.xml><?xml version="1.0" encoding="utf-8"?>
<p:tagLst xmlns:a="http://schemas.openxmlformats.org/drawingml/2006/main" xmlns:r="http://schemas.openxmlformats.org/officeDocument/2006/relationships" xmlns:p="http://schemas.openxmlformats.org/presentationml/2006/main">
  <p:tag name="RULERID" val="KeyPoints1"/>
  <p:tag name="ANCHORPOINT" val="NO VALUE"/>
  <p:tag name="CHARTLIBVERSION" val="NO VALUE"/>
  <p:tag name="DDVERSION" val="2.0"/>
  <p:tag name="LINECOLOR" val="NO VALUE"/>
  <p:tag name="PLACEHOLDERSIZE" val="NO VALUE"/>
  <p:tag name="TYPE" val="Key Points Field"/>
  <p:tag name="FILLFORECOLOR" val="Transparent"/>
  <p:tag name="SUBOBJECTID" val="KeyPoints"/>
  <p:tag name="OBJECTID" val="KeyPoints"/>
  <p:tag name="SOURCE" val="rulers.ppt!KeyPoints1"/>
  <p:tag name="LEFT" val="31.68"/>
  <p:tag name="TOP" val="158.4"/>
  <p:tag name="HEIGHT" val="403.2"/>
  <p:tag name="WIDTH" val="165.6"/>
  <p:tag name="FONTCOLOR" val="Key Points Font"/>
  <p:tag name="DEVICE" val="Xerox 579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enzabar_2017_PPT_Template.potx" id="{E2CBBEA5-2B3E-492C-B9DC-58A41D8E8901}" vid="{D00C5894-C567-4B4C-8217-CDB3102AA5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Jenzabar_2017_PPT_Template</Template>
  <TotalTime>32290</TotalTime>
  <Words>2340</Words>
  <Application>Microsoft Office PowerPoint</Application>
  <PresentationFormat>On-screen Show (16:9)</PresentationFormat>
  <Paragraphs>197</Paragraphs>
  <Slides>31</Slides>
  <Notes>21</Notes>
  <HiddenSlides>0</HiddenSlides>
  <MMClips>31</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41" baseType="lpstr">
      <vt:lpstr>Arial</vt:lpstr>
      <vt:lpstr>Book Antiqua</vt:lpstr>
      <vt:lpstr>Calibri</vt:lpstr>
      <vt:lpstr>Calibri Light</vt:lpstr>
      <vt:lpstr>Times New Roman</vt:lpstr>
      <vt:lpstr>Verdana</vt:lpstr>
      <vt:lpstr>Wingdings</vt:lpstr>
      <vt:lpstr>Custom Design</vt:lpstr>
      <vt:lpstr>1_Custom Design</vt:lpstr>
      <vt:lpstr>Visio</vt:lpstr>
      <vt:lpstr>Time-Synchronized Measurements in Romania Technology and Applications</vt:lpstr>
      <vt:lpstr>PowerPoint Presentation</vt:lpstr>
      <vt:lpstr>Transelectrica – The Romanian Transmission System Operator </vt:lpstr>
      <vt:lpstr>Romanian Electricity History</vt:lpstr>
      <vt:lpstr>PowerPoint Presentation</vt:lpstr>
      <vt:lpstr>PowerPoint Presentation</vt:lpstr>
      <vt:lpstr>Overview of the Transmission Network </vt:lpstr>
      <vt:lpstr>Legend: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Synchrophasor System Architecture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Future of Time-Synchronized Systems </vt:lpstr>
      <vt:lpstr>PowerPoint Presentation</vt:lpstr>
      <vt:lpstr>PowerPoint Presentation</vt:lpstr>
      <vt:lpstr>PowerPoint Presentation</vt:lpstr>
      <vt:lpstr>Thank you! </vt:lpstr>
    </vt:vector>
  </TitlesOfParts>
  <Company>Jenzabar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Leuzzi, Dana</dc:creator>
  <cp:lastModifiedBy>Ciprian Hosu</cp:lastModifiedBy>
  <cp:revision>494</cp:revision>
  <dcterms:created xsi:type="dcterms:W3CDTF">2017-03-16T17:35:46Z</dcterms:created>
  <dcterms:modified xsi:type="dcterms:W3CDTF">2021-05-18T12:28:54Z</dcterms:modified>
</cp:coreProperties>
</file>