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8"/>
  </p:sldMasterIdLst>
  <p:notesMasterIdLst>
    <p:notesMasterId r:id="rId44"/>
  </p:notesMasterIdLst>
  <p:handoutMasterIdLst>
    <p:handoutMasterId r:id="rId45"/>
  </p:handoutMasterIdLst>
  <p:sldIdLst>
    <p:sldId id="342" r:id="rId9"/>
    <p:sldId id="10759" r:id="rId10"/>
    <p:sldId id="313" r:id="rId11"/>
    <p:sldId id="1324" r:id="rId12"/>
    <p:sldId id="1325" r:id="rId13"/>
    <p:sldId id="1327" r:id="rId14"/>
    <p:sldId id="1328" r:id="rId15"/>
    <p:sldId id="1329" r:id="rId16"/>
    <p:sldId id="1331" r:id="rId17"/>
    <p:sldId id="1326" r:id="rId18"/>
    <p:sldId id="1332" r:id="rId19"/>
    <p:sldId id="1330" r:id="rId20"/>
    <p:sldId id="1333" r:id="rId21"/>
    <p:sldId id="1334" r:id="rId22"/>
    <p:sldId id="10758" r:id="rId23"/>
    <p:sldId id="908" r:id="rId24"/>
    <p:sldId id="912" r:id="rId25"/>
    <p:sldId id="913" r:id="rId26"/>
    <p:sldId id="914" r:id="rId27"/>
    <p:sldId id="915" r:id="rId28"/>
    <p:sldId id="3309" r:id="rId29"/>
    <p:sldId id="3545" r:id="rId30"/>
    <p:sldId id="282" r:id="rId31"/>
    <p:sldId id="3551" r:id="rId32"/>
    <p:sldId id="3522" r:id="rId33"/>
    <p:sldId id="3552" r:id="rId34"/>
    <p:sldId id="1179" r:id="rId35"/>
    <p:sldId id="1180" r:id="rId36"/>
    <p:sldId id="1181" r:id="rId37"/>
    <p:sldId id="3546" r:id="rId38"/>
    <p:sldId id="3547" r:id="rId39"/>
    <p:sldId id="9595" r:id="rId40"/>
    <p:sldId id="10757" r:id="rId41"/>
    <p:sldId id="358" r:id="rId42"/>
    <p:sldId id="2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DB952CA2-F37E-4B72-9E03-5C01D6602214}">
          <p14:sldIdLst>
            <p14:sldId id="342"/>
          </p14:sldIdLst>
        </p14:section>
        <p14:section name="Zusammenfassungsabschnitt" id="{0EDE3C33-6AA4-4DD0-9CF0-7DBA26A3724C}">
          <p14:sldIdLst>
            <p14:sldId id="10759"/>
          </p14:sldIdLst>
        </p14:section>
        <p14:section name="SIGUARD PDP" id="{C54510C2-4863-4A6A-825E-537E19B105CC}">
          <p14:sldIdLst>
            <p14:sldId id="313"/>
            <p14:sldId id="1324"/>
            <p14:sldId id="1325"/>
            <p14:sldId id="1327"/>
            <p14:sldId id="1328"/>
            <p14:sldId id="1329"/>
            <p14:sldId id="1331"/>
            <p14:sldId id="1326"/>
            <p14:sldId id="1332"/>
            <p14:sldId id="1330"/>
            <p14:sldId id="1333"/>
            <p14:sldId id="1334"/>
          </p14:sldIdLst>
        </p14:section>
        <p14:section name="System Overview" id="{9364B3CB-FDE9-42FC-A28F-FD59BF564FA6}">
          <p14:sldIdLst>
            <p14:sldId id="10758"/>
            <p14:sldId id="908"/>
            <p14:sldId id="912"/>
            <p14:sldId id="913"/>
            <p14:sldId id="914"/>
            <p14:sldId id="915"/>
            <p14:sldId id="3309"/>
            <p14:sldId id="3545"/>
            <p14:sldId id="282"/>
            <p14:sldId id="3551"/>
            <p14:sldId id="3522"/>
            <p14:sldId id="3552"/>
            <p14:sldId id="1179"/>
            <p14:sldId id="1180"/>
            <p14:sldId id="1181"/>
            <p14:sldId id="3546"/>
            <p14:sldId id="3547"/>
            <p14:sldId id="9595"/>
            <p14:sldId id="10757"/>
          </p14:sldIdLst>
        </p14:section>
        <p14:section name="Disclaimer, contact" id="{0D568892-780D-4C8E-9447-F21546C88527}">
          <p14:sldIdLst>
            <p14:sldId id="358"/>
            <p14:sldId id="268"/>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denwelle1@publicisgroupe.net::08b00602-60fa-48c3-96fb-06a947b67c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27"/>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18ED5-9543-4135-B22E-605BBB29A870}" v="382" dt="2021-05-15T09:59:20.582"/>
  </p1510:revLst>
</p1510:revInfo>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a:noFill/>
            </a:ln>
          </a:top>
          <a:bottom>
            <a:ln w="12700" cmpd="sng">
              <a:solidFill>
                <a:schemeClr val="accent6">
                  <a:alpha val="15000"/>
                </a:schemeClr>
              </a:solidFill>
            </a:ln>
          </a:bottom>
          <a:insideH>
            <a:ln w="12700" cmpd="sng">
              <a:solidFill>
                <a:schemeClr val="accent6">
                  <a:alpha val="15000"/>
                </a:schemeClr>
              </a:solidFill>
            </a:ln>
          </a:insideH>
          <a:insideV>
            <a:ln>
              <a:noFill/>
            </a:ln>
          </a:insideV>
        </a:tcBdr>
        <a:fill>
          <a:noFill/>
        </a:fill>
      </a:tcStyle>
    </a:wholeTbl>
    <a:band1H>
      <a:tcStyle>
        <a:tcBdr>
          <a:bottom>
            <a:ln w="12700" cmpd="sng">
              <a:solidFill>
                <a:schemeClr val="accent6">
                  <a:alpha val="15000"/>
                </a:schemeClr>
              </a:solidFill>
            </a:ln>
          </a:bottom>
        </a:tcBdr>
        <a:fill>
          <a:solidFill>
            <a:schemeClr val="accent6">
              <a:alpha val="5000"/>
            </a:schemeClr>
          </a:solidFill>
        </a:fill>
      </a:tcStyle>
    </a:band1H>
    <a:band2H>
      <a:tcStyle>
        <a:tcBdr>
          <a:bottom>
            <a:ln w="12700" cmpd="sng">
              <a:solidFill>
                <a:schemeClr val="accent6">
                  <a:alpha val="15000"/>
                </a:schemeClr>
              </a:solidFill>
            </a:ln>
          </a:bottom>
        </a:tcBdr>
      </a:tcStyle>
    </a:band2H>
    <a:band1V>
      <a:tcStyle>
        <a:tcBdr/>
        <a:fill>
          <a:solidFill>
            <a:schemeClr val="accent6">
              <a:alpha val="5000"/>
            </a:schemeClr>
          </a:solidFill>
        </a:fill>
      </a:tcStyle>
    </a:band1V>
    <a:lastCol>
      <a:tcTxStyle b="on"/>
      <a:tcStyle>
        <a:tcBdr/>
      </a:tcStyle>
    </a:lastCol>
    <a:firstCol>
      <a:tcTxStyle b="on"/>
      <a:tcStyle>
        <a:tcBdr/>
      </a:tcStyle>
    </a:firstCol>
    <a:lastRow>
      <a:tcTxStyle b="on"/>
      <a:tcStyle>
        <a:tcBdr>
          <a:bottom>
            <a:ln w="28575" cmpd="sng">
              <a:solidFill>
                <a:schemeClr val="dk1"/>
              </a:solidFill>
            </a:ln>
          </a:bottom>
        </a:tcBdr>
        <a:fill>
          <a:noFill/>
        </a:fill>
      </a:tcStyle>
    </a:lastRow>
    <a:firstRow>
      <a:tcTxStyle b="on"/>
      <a:tcStyle>
        <a:tcBdr>
          <a:bottom>
            <a:ln w="28575"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4" autoAdjust="0"/>
    <p:restoredTop sz="97461" autoAdjust="0"/>
  </p:normalViewPr>
  <p:slideViewPr>
    <p:cSldViewPr snapToGrid="0" showGuides="1">
      <p:cViewPr varScale="1">
        <p:scale>
          <a:sx n="108" d="100"/>
          <a:sy n="108" d="100"/>
        </p:scale>
        <p:origin x="918" y="9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121" d="100"/>
          <a:sy n="121" d="100"/>
        </p:scale>
        <p:origin x="418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1.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zinger, Andreas (SI DG EA-P&amp;R DE-HP)" userId="c25b88bd-eaef-4d49-a38b-c71cdd90972b" providerId="ADAL" clId="{9ED18ED5-9543-4135-B22E-605BBB29A870}"/>
    <pc:docChg chg="undo redo custSel modSld">
      <pc:chgData name="Litzinger, Andreas (SI DG EA-P&amp;R DE-HP)" userId="c25b88bd-eaef-4d49-a38b-c71cdd90972b" providerId="ADAL" clId="{9ED18ED5-9543-4135-B22E-605BBB29A870}" dt="2021-05-15T09:59:20.582" v="551" actId="14"/>
      <pc:docMkLst>
        <pc:docMk/>
      </pc:docMkLst>
      <pc:sldChg chg="modSp mod modClrScheme chgLayout">
        <pc:chgData name="Litzinger, Andreas (SI DG EA-P&amp;R DE-HP)" userId="c25b88bd-eaef-4d49-a38b-c71cdd90972b" providerId="ADAL" clId="{9ED18ED5-9543-4135-B22E-605BBB29A870}" dt="2021-05-15T09:55:21.740" v="550" actId="14100"/>
        <pc:sldMkLst>
          <pc:docMk/>
          <pc:sldMk cId="2159355435" sldId="342"/>
        </pc:sldMkLst>
        <pc:spChg chg="mod ord">
          <ac:chgData name="Litzinger, Andreas (SI DG EA-P&amp;R DE-HP)" userId="c25b88bd-eaef-4d49-a38b-c71cdd90972b" providerId="ADAL" clId="{9ED18ED5-9543-4135-B22E-605BBB29A870}" dt="2021-05-15T09:54:44.715" v="547" actId="207"/>
          <ac:spMkLst>
            <pc:docMk/>
            <pc:sldMk cId="2159355435" sldId="342"/>
            <ac:spMk id="2" creationId="{8FDA17C2-CC0D-4A70-A1C4-4DAA44F64772}"/>
          </ac:spMkLst>
        </pc:spChg>
        <pc:spChg chg="mod ord">
          <ac:chgData name="Litzinger, Andreas (SI DG EA-P&amp;R DE-HP)" userId="c25b88bd-eaef-4d49-a38b-c71cdd90972b" providerId="ADAL" clId="{9ED18ED5-9543-4135-B22E-605BBB29A870}" dt="2021-05-15T09:54:19.942" v="519" actId="207"/>
          <ac:spMkLst>
            <pc:docMk/>
            <pc:sldMk cId="2159355435" sldId="342"/>
            <ac:spMk id="6" creationId="{DA865AB3-8AE0-4AB0-94C2-2E517EC147DE}"/>
          </ac:spMkLst>
        </pc:spChg>
        <pc:spChg chg="mod ord">
          <ac:chgData name="Litzinger, Andreas (SI DG EA-P&amp;R DE-HP)" userId="c25b88bd-eaef-4d49-a38b-c71cdd90972b" providerId="ADAL" clId="{9ED18ED5-9543-4135-B22E-605BBB29A870}" dt="2021-05-15T09:55:21.740" v="550" actId="14100"/>
          <ac:spMkLst>
            <pc:docMk/>
            <pc:sldMk cId="2159355435" sldId="342"/>
            <ac:spMk id="17" creationId="{9F1C4C08-3D5C-4C0E-914A-F70CA07D0654}"/>
          </ac:spMkLst>
        </pc:spChg>
      </pc:sldChg>
      <pc:sldChg chg="modSp">
        <pc:chgData name="Litzinger, Andreas (SI DG EA-P&amp;R DE-HP)" userId="c25b88bd-eaef-4d49-a38b-c71cdd90972b" providerId="ADAL" clId="{9ED18ED5-9543-4135-B22E-605BBB29A870}" dt="2021-05-15T09:43:47.065" v="382" actId="20577"/>
        <pc:sldMkLst>
          <pc:docMk/>
          <pc:sldMk cId="2039690534" sldId="1328"/>
        </pc:sldMkLst>
        <pc:spChg chg="mod">
          <ac:chgData name="Litzinger, Andreas (SI DG EA-P&amp;R DE-HP)" userId="c25b88bd-eaef-4d49-a38b-c71cdd90972b" providerId="ADAL" clId="{9ED18ED5-9543-4135-B22E-605BBB29A870}" dt="2021-05-15T09:43:47.065" v="382" actId="20577"/>
          <ac:spMkLst>
            <pc:docMk/>
            <pc:sldMk cId="2039690534" sldId="1328"/>
            <ac:spMk id="3" creationId="{C484DDAD-804F-42F1-9DBD-91442189A9C7}"/>
          </ac:spMkLst>
        </pc:spChg>
      </pc:sldChg>
      <pc:sldChg chg="modSp mod addAnim delAnim modAnim">
        <pc:chgData name="Litzinger, Andreas (SI DG EA-P&amp;R DE-HP)" userId="c25b88bd-eaef-4d49-a38b-c71cdd90972b" providerId="ADAL" clId="{9ED18ED5-9543-4135-B22E-605BBB29A870}" dt="2021-05-15T09:40:13.229" v="227" actId="20577"/>
        <pc:sldMkLst>
          <pc:docMk/>
          <pc:sldMk cId="997671788" sldId="1329"/>
        </pc:sldMkLst>
        <pc:spChg chg="mod">
          <ac:chgData name="Litzinger, Andreas (SI DG EA-P&amp;R DE-HP)" userId="c25b88bd-eaef-4d49-a38b-c71cdd90972b" providerId="ADAL" clId="{9ED18ED5-9543-4135-B22E-605BBB29A870}" dt="2021-05-15T09:40:13.229" v="227" actId="20577"/>
          <ac:spMkLst>
            <pc:docMk/>
            <pc:sldMk cId="997671788" sldId="1329"/>
            <ac:spMk id="3" creationId="{C484DDAD-804F-42F1-9DBD-91442189A9C7}"/>
          </ac:spMkLst>
        </pc:spChg>
      </pc:sldChg>
      <pc:sldChg chg="modSp modAnim">
        <pc:chgData name="Litzinger, Andreas (SI DG EA-P&amp;R DE-HP)" userId="c25b88bd-eaef-4d49-a38b-c71cdd90972b" providerId="ADAL" clId="{9ED18ED5-9543-4135-B22E-605BBB29A870}" dt="2021-05-15T09:59:20.582" v="551" actId="14"/>
        <pc:sldMkLst>
          <pc:docMk/>
          <pc:sldMk cId="1785750908" sldId="1331"/>
        </pc:sldMkLst>
        <pc:spChg chg="mod">
          <ac:chgData name="Litzinger, Andreas (SI DG EA-P&amp;R DE-HP)" userId="c25b88bd-eaef-4d49-a38b-c71cdd90972b" providerId="ADAL" clId="{9ED18ED5-9543-4135-B22E-605BBB29A870}" dt="2021-05-15T09:59:20.582" v="551" actId="14"/>
          <ac:spMkLst>
            <pc:docMk/>
            <pc:sldMk cId="1785750908" sldId="1331"/>
            <ac:spMk id="3" creationId="{C484DDAD-804F-42F1-9DBD-91442189A9C7}"/>
          </ac:spMkLst>
        </pc:spChg>
      </pc:sldChg>
      <pc:sldChg chg="modSp">
        <pc:chgData name="Litzinger, Andreas (SI DG EA-P&amp;R DE-HP)" userId="c25b88bd-eaef-4d49-a38b-c71cdd90972b" providerId="ADAL" clId="{9ED18ED5-9543-4135-B22E-605BBB29A870}" dt="2021-05-15T09:42:08.556" v="329" actId="20577"/>
        <pc:sldMkLst>
          <pc:docMk/>
          <pc:sldMk cId="562472297" sldId="1333"/>
        </pc:sldMkLst>
        <pc:spChg chg="mod">
          <ac:chgData name="Litzinger, Andreas (SI DG EA-P&amp;R DE-HP)" userId="c25b88bd-eaef-4d49-a38b-c71cdd90972b" providerId="ADAL" clId="{9ED18ED5-9543-4135-B22E-605BBB29A870}" dt="2021-05-15T09:42:08.556" v="329" actId="20577"/>
          <ac:spMkLst>
            <pc:docMk/>
            <pc:sldMk cId="562472297" sldId="1333"/>
            <ac:spMk id="5" creationId="{D4AB2125-5368-4A6D-A8E5-D20F6F033BB7}"/>
          </ac:spMkLst>
        </pc:spChg>
      </pc:sldChg>
      <pc:sldChg chg="modSp">
        <pc:chgData name="Litzinger, Andreas (SI DG EA-P&amp;R DE-HP)" userId="c25b88bd-eaef-4d49-a38b-c71cdd90972b" providerId="ADAL" clId="{9ED18ED5-9543-4135-B22E-605BBB29A870}" dt="2021-05-15T09:42:01.648" v="325" actId="113"/>
        <pc:sldMkLst>
          <pc:docMk/>
          <pc:sldMk cId="1240980816" sldId="1334"/>
        </pc:sldMkLst>
        <pc:spChg chg="mod">
          <ac:chgData name="Litzinger, Andreas (SI DG EA-P&amp;R DE-HP)" userId="c25b88bd-eaef-4d49-a38b-c71cdd90972b" providerId="ADAL" clId="{9ED18ED5-9543-4135-B22E-605BBB29A870}" dt="2021-05-15T09:42:01.648" v="325" actId="113"/>
          <ac:spMkLst>
            <pc:docMk/>
            <pc:sldMk cId="1240980816" sldId="1334"/>
            <ac:spMk id="3" creationId="{752E8E18-4B0A-406A-8F39-C9607E33BD64}"/>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a:extLst>
              <a:ext uri="{FF2B5EF4-FFF2-40B4-BE49-F238E27FC236}">
                <a16:creationId xmlns:a16="http://schemas.microsoft.com/office/drawing/2014/main" id="{9A8492AF-21D1-4EA9-B88E-2B2469E5B0BF}"/>
              </a:ext>
            </a:extLst>
          </p:cNvP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200"/>
            </a:lvl1pPr>
          </a:lstStyle>
          <a:p>
            <a:endParaRPr lang="en-US" sz="1050" b="1" dirty="0"/>
          </a:p>
        </p:txBody>
      </p:sp>
      <p:sp>
        <p:nvSpPr>
          <p:cNvPr id="3" name="Date">
            <a:extLst>
              <a:ext uri="{FF2B5EF4-FFF2-40B4-BE49-F238E27FC236}">
                <a16:creationId xmlns:a16="http://schemas.microsoft.com/office/drawing/2014/main" id="{F2C5CF11-9AB8-4366-83D6-4A911EAE67AA}"/>
              </a:ext>
            </a:extLst>
          </p:cNvPr>
          <p:cNvSpPr>
            <a:spLocks noGrp="1"/>
          </p:cNvSpPr>
          <p:nvPr>
            <p:ph type="dt" sz="quarter" idx="1"/>
          </p:nvPr>
        </p:nvSpPr>
        <p:spPr>
          <a:xfrm>
            <a:off x="5086800" y="0"/>
            <a:ext cx="1771200" cy="360000"/>
          </a:xfrm>
          <a:prstGeom prst="rect">
            <a:avLst/>
          </a:prstGeom>
        </p:spPr>
        <p:txBody>
          <a:bodyPr vert="horz" lIns="91440" tIns="45720" rIns="91440" bIns="45720" rtlCol="0"/>
          <a:lstStyle>
            <a:lvl1pPr algn="r">
              <a:defRPr sz="1200"/>
            </a:lvl1pPr>
          </a:lstStyle>
          <a:p>
            <a:fld id="{FEF1F2B9-B350-4061-A6D1-2A3340A8623F}" type="datetimeFigureOut">
              <a:rPr lang="en-US" sz="1050" smtClean="0"/>
              <a:t>5/15/2021</a:t>
            </a:fld>
            <a:endParaRPr lang="en-US" sz="1050" dirty="0"/>
          </a:p>
        </p:txBody>
      </p:sp>
      <p:sp>
        <p:nvSpPr>
          <p:cNvPr id="4" name="Footer Placeholder">
            <a:extLst>
              <a:ext uri="{FF2B5EF4-FFF2-40B4-BE49-F238E27FC236}">
                <a16:creationId xmlns:a16="http://schemas.microsoft.com/office/drawing/2014/main" id="{9797856F-D8D3-4EDB-AD63-B3F84321424C}"/>
              </a:ext>
            </a:extLst>
          </p:cNvPr>
          <p:cNvSpPr>
            <a:spLocks noGrp="1"/>
          </p:cNvSpPr>
          <p:nvPr>
            <p:ph type="ftr" sz="quarter" idx="2"/>
          </p:nvPr>
        </p:nvSpPr>
        <p:spPr>
          <a:xfrm>
            <a:off x="0" y="8784000"/>
            <a:ext cx="4363200" cy="3600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a:extLst>
              <a:ext uri="{FF2B5EF4-FFF2-40B4-BE49-F238E27FC236}">
                <a16:creationId xmlns:a16="http://schemas.microsoft.com/office/drawing/2014/main" id="{DA566997-7A2F-418F-AC55-BAC678F9F134}"/>
              </a:ext>
            </a:extLst>
          </p:cNvPr>
          <p:cNvSpPr>
            <a:spLocks noGrp="1"/>
          </p:cNvSpPr>
          <p:nvPr>
            <p:ph type="sldNum" sz="quarter" idx="3"/>
          </p:nvPr>
        </p:nvSpPr>
        <p:spPr>
          <a:xfrm>
            <a:off x="5086800" y="8784000"/>
            <a:ext cx="1771200" cy="360000"/>
          </a:xfrm>
          <a:prstGeom prst="rect">
            <a:avLst/>
          </a:prstGeom>
        </p:spPr>
        <p:txBody>
          <a:bodyPr vert="horz" lIns="91440" tIns="45720" rIns="91440" bIns="45720" rtlCol="0" anchor="b"/>
          <a:lstStyle>
            <a:lvl1pPr algn="r">
              <a:defRPr sz="1200"/>
            </a:lvl1pPr>
          </a:lstStyle>
          <a:p>
            <a:r>
              <a:rPr lang="en-US" sz="1050" b="1" dirty="0">
                <a:solidFill>
                  <a:schemeClr val="accent2"/>
                </a:solidFill>
              </a:rPr>
              <a:t>Hand out</a:t>
            </a:r>
            <a:r>
              <a:rPr lang="en-US" sz="1050" dirty="0">
                <a:solidFill>
                  <a:schemeClr val="accent2"/>
                </a:solidFill>
              </a:rPr>
              <a:t> </a:t>
            </a:r>
            <a:fld id="{C92BABF8-1341-4DCB-864A-D83C08BEEAE4}" type="slidenum">
              <a:rPr lang="en-US" sz="1050" smtClean="0"/>
              <a:t>‹Nr.›</a:t>
            </a:fld>
            <a:endParaRPr lang="en-US" sz="1050" dirty="0"/>
          </a:p>
        </p:txBody>
      </p:sp>
      <p:pic>
        <p:nvPicPr>
          <p:cNvPr id="6" name="Siemens logo">
            <a:extLst>
              <a:ext uri="{FF2B5EF4-FFF2-40B4-BE49-F238E27FC236}">
                <a16:creationId xmlns:a16="http://schemas.microsoft.com/office/drawing/2014/main" id="{C5A460D9-E760-498F-8A06-286EB0B001C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000" y="550800"/>
            <a:ext cx="1152000" cy="183168"/>
          </a:xfrm>
          <a:prstGeom prst="rect">
            <a:avLst/>
          </a:prstGeom>
        </p:spPr>
      </p:pic>
    </p:spTree>
    <p:extLst>
      <p:ext uri="{BB962C8B-B14F-4D97-AF65-F5344CB8AC3E}">
        <p14:creationId xmlns:p14="http://schemas.microsoft.com/office/powerpoint/2010/main" val="135978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xfrm>
            <a:off x="0" y="0"/>
            <a:ext cx="4363200" cy="360000"/>
          </a:xfrm>
          <a:prstGeom prst="rect">
            <a:avLst/>
          </a:prstGeom>
        </p:spPr>
        <p:txBody>
          <a:bodyPr vert="horz" lIns="91440" tIns="45720" rIns="91440" bIns="45720" rtlCol="0"/>
          <a:lstStyle>
            <a:lvl1pPr algn="l">
              <a:defRPr sz="1050" b="1"/>
            </a:lvl1pPr>
          </a:lstStyle>
          <a:p>
            <a:endParaRPr lang="en-US" dirty="0"/>
          </a:p>
        </p:txBody>
      </p:sp>
      <p:sp>
        <p:nvSpPr>
          <p:cNvPr id="3" name="Date"/>
          <p:cNvSpPr>
            <a:spLocks noGrp="1"/>
          </p:cNvSpPr>
          <p:nvPr>
            <p:ph type="dt" idx="1"/>
          </p:nvPr>
        </p:nvSpPr>
        <p:spPr>
          <a:xfrm>
            <a:off x="5086800" y="0"/>
            <a:ext cx="1771200" cy="360000"/>
          </a:xfrm>
          <a:prstGeom prst="rect">
            <a:avLst/>
          </a:prstGeom>
        </p:spPr>
        <p:txBody>
          <a:bodyPr vert="horz" lIns="91440" tIns="45720" rIns="91440" bIns="45720" rtlCol="0"/>
          <a:lstStyle>
            <a:lvl1pPr algn="r">
              <a:defRPr sz="1050"/>
            </a:lvl1pPr>
          </a:lstStyle>
          <a:p>
            <a:fld id="{76FBC1AF-E4C9-412F-9B6D-66CD520F95DB}" type="datetimeFigureOut">
              <a:rPr lang="en-US" smtClean="0"/>
              <a:pPr/>
              <a:t>5/15/2021</a:t>
            </a:fld>
            <a:endParaRPr lang="en-US" dirty="0"/>
          </a:p>
        </p:txBody>
      </p:sp>
      <p:sp>
        <p:nvSpPr>
          <p:cNvPr id="4" name="Slide Image Placeholder"/>
          <p:cNvSpPr>
            <a:spLocks noGrp="1" noRot="1" noChangeAspect="1"/>
          </p:cNvSpPr>
          <p:nvPr>
            <p:ph type="sldImg" idx="2"/>
          </p:nvPr>
        </p:nvSpPr>
        <p:spPr>
          <a:xfrm>
            <a:off x="406800" y="619200"/>
            <a:ext cx="6048000" cy="3402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p:cNvSpPr>
            <a:spLocks noGrp="1"/>
          </p:cNvSpPr>
          <p:nvPr>
            <p:ph type="body" sz="quarter" idx="3"/>
          </p:nvPr>
        </p:nvSpPr>
        <p:spPr>
          <a:xfrm>
            <a:off x="406800" y="4575600"/>
            <a:ext cx="6048000" cy="3960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6" name="Footer Placeholder"/>
          <p:cNvSpPr>
            <a:spLocks noGrp="1"/>
          </p:cNvSpPr>
          <p:nvPr>
            <p:ph type="ftr" sz="quarter" idx="4"/>
          </p:nvPr>
        </p:nvSpPr>
        <p:spPr>
          <a:xfrm>
            <a:off x="0" y="8784000"/>
            <a:ext cx="4363200" cy="360000"/>
          </a:xfrm>
          <a:prstGeom prst="rect">
            <a:avLst/>
          </a:prstGeom>
        </p:spPr>
        <p:txBody>
          <a:bodyPr vert="horz" lIns="91440" tIns="45720" rIns="91440" bIns="45720" rtlCol="0" anchor="b"/>
          <a:lstStyle>
            <a:lvl1pPr algn="l">
              <a:defRPr sz="1050"/>
            </a:lvl1pPr>
          </a:lstStyle>
          <a:p>
            <a:endParaRPr lang="en-US" dirty="0"/>
          </a:p>
        </p:txBody>
      </p:sp>
      <p:sp>
        <p:nvSpPr>
          <p:cNvPr id="7" name="Slide Number Placeholder"/>
          <p:cNvSpPr>
            <a:spLocks noGrp="1"/>
          </p:cNvSpPr>
          <p:nvPr>
            <p:ph type="sldNum" sz="quarter" idx="5"/>
          </p:nvPr>
        </p:nvSpPr>
        <p:spPr>
          <a:xfrm>
            <a:off x="5086800" y="8784000"/>
            <a:ext cx="1771200" cy="360000"/>
          </a:xfrm>
          <a:prstGeom prst="rect">
            <a:avLst/>
          </a:prstGeom>
        </p:spPr>
        <p:txBody>
          <a:bodyPr vert="horz" lIns="91440" tIns="45720" rIns="91440" bIns="45720" rtlCol="0" anchor="b"/>
          <a:lstStyle>
            <a:lvl1pPr algn="r">
              <a:defRPr sz="1050"/>
            </a:lvl1pPr>
          </a:lstStyle>
          <a:p>
            <a:r>
              <a:rPr lang="en-US" b="1" dirty="0">
                <a:solidFill>
                  <a:schemeClr val="accent2"/>
                </a:solidFill>
              </a:rPr>
              <a:t>Notes</a:t>
            </a:r>
            <a:r>
              <a:rPr lang="en-US" dirty="0"/>
              <a:t> </a:t>
            </a:r>
            <a:fld id="{E76C657F-0E32-4130-ADDA-66B81138A76A}" type="slidenum">
              <a:rPr lang="en-US" smtClean="0"/>
              <a:pPr/>
              <a:t>‹Nr.›</a:t>
            </a:fld>
            <a:endParaRPr lang="en-US" dirty="0"/>
          </a:p>
        </p:txBody>
      </p:sp>
    </p:spTree>
    <p:extLst>
      <p:ext uri="{BB962C8B-B14F-4D97-AF65-F5344CB8AC3E}">
        <p14:creationId xmlns:p14="http://schemas.microsoft.com/office/powerpoint/2010/main" val="52730607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14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Aft>
        <a:spcPts val="300"/>
      </a:spcAft>
      <a:buClr>
        <a:schemeClr val="accent1"/>
      </a:buClr>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06400" y="619125"/>
            <a:ext cx="6048375" cy="3402013"/>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chemeClr val="tx1"/>
                </a:solidFill>
              </a:rPr>
              <a:t>An SPS does not include (a) underfrequency or undervoltage load shedding or (b) fault conditions that must be isolated or (c) out-of-</a:t>
            </a:r>
            <a:r>
              <a:rPr lang="en-US" sz="1200" dirty="0" err="1">
                <a:solidFill>
                  <a:schemeClr val="tx1"/>
                </a:solidFill>
              </a:rPr>
              <a:t>steping</a:t>
            </a:r>
            <a:r>
              <a:rPr lang="en-US" sz="1200" dirty="0">
                <a:solidFill>
                  <a:schemeClr val="tx1"/>
                </a:solidFill>
              </a:rPr>
              <a:t> relaying (not designed as an integral part of an SPS). Also called Remedial Action Scheme.</a:t>
            </a:r>
            <a:endParaRPr lang="en-US" altLang="de-DE" dirty="0">
              <a:latin typeface="Arial" charset="0"/>
              <a:ea typeface="ＭＳ Ｐゴシック" pitchFamily="34" charset="-128"/>
            </a:endParaRPr>
          </a:p>
        </p:txBody>
      </p:sp>
    </p:spTree>
    <p:extLst>
      <p:ext uri="{BB962C8B-B14F-4D97-AF65-F5344CB8AC3E}">
        <p14:creationId xmlns:p14="http://schemas.microsoft.com/office/powerpoint/2010/main" val="386162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normAutofit/>
          </a:bodyPr>
          <a:lstStyle/>
          <a:p>
            <a:r>
              <a:rPr lang="de-DE" dirty="0"/>
              <a:t>A redundant </a:t>
            </a:r>
            <a:r>
              <a:rPr lang="de-DE" dirty="0" err="1"/>
              <a:t>phasor</a:t>
            </a:r>
            <a:r>
              <a:rPr lang="de-DE" dirty="0"/>
              <a:t> </a:t>
            </a:r>
            <a:r>
              <a:rPr lang="de-DE" dirty="0" err="1"/>
              <a:t>data</a:t>
            </a:r>
            <a:r>
              <a:rPr lang="de-DE" dirty="0"/>
              <a:t> </a:t>
            </a:r>
            <a:r>
              <a:rPr lang="de-DE" dirty="0" err="1"/>
              <a:t>procesor</a:t>
            </a:r>
            <a:r>
              <a:rPr lang="de-DE" dirty="0"/>
              <a:t>  </a:t>
            </a:r>
            <a:r>
              <a:rPr lang="de-DE" dirty="0" err="1"/>
              <a:t>Siguard</a:t>
            </a:r>
            <a:r>
              <a:rPr lang="de-DE" dirty="0"/>
              <a:t> PDP in </a:t>
            </a:r>
            <a:r>
              <a:rPr lang="de-DE" dirty="0" err="1"/>
              <a:t>configuration</a:t>
            </a:r>
            <a:r>
              <a:rPr lang="de-DE" dirty="0"/>
              <a:t> </a:t>
            </a:r>
            <a:r>
              <a:rPr lang="de-DE" dirty="0" err="1"/>
              <a:t>of</a:t>
            </a:r>
            <a:r>
              <a:rPr lang="de-DE" dirty="0"/>
              <a:t> Main 1 and Main 2 </a:t>
            </a:r>
            <a:r>
              <a:rPr lang="de-DE" dirty="0" err="1"/>
              <a:t>to</a:t>
            </a:r>
            <a:r>
              <a:rPr lang="de-DE" dirty="0"/>
              <a:t> </a:t>
            </a:r>
            <a:r>
              <a:rPr lang="de-DE" dirty="0" err="1"/>
              <a:t>calculate</a:t>
            </a:r>
            <a:r>
              <a:rPr lang="de-DE" dirty="0"/>
              <a:t> </a:t>
            </a:r>
            <a:r>
              <a:rPr lang="de-DE" dirty="0" err="1"/>
              <a:t>the</a:t>
            </a:r>
            <a:r>
              <a:rPr lang="de-DE" dirty="0"/>
              <a:t> angle </a:t>
            </a:r>
            <a:r>
              <a:rPr lang="de-DE" dirty="0" err="1"/>
              <a:t>diference</a:t>
            </a:r>
            <a:r>
              <a:rPr lang="de-DE" dirty="0"/>
              <a:t> and </a:t>
            </a:r>
            <a:r>
              <a:rPr lang="de-DE" dirty="0" err="1"/>
              <a:t>able</a:t>
            </a:r>
            <a:r>
              <a:rPr lang="de-DE" dirty="0"/>
              <a:t> </a:t>
            </a:r>
            <a:r>
              <a:rPr lang="de-DE" dirty="0" err="1"/>
              <a:t>to</a:t>
            </a:r>
            <a:r>
              <a:rPr lang="de-DE" dirty="0"/>
              <a:t> do additional </a:t>
            </a:r>
            <a:r>
              <a:rPr lang="de-DE" dirty="0" err="1"/>
              <a:t>calcluation</a:t>
            </a:r>
            <a:r>
              <a:rPr lang="de-DE" dirty="0"/>
              <a:t> </a:t>
            </a:r>
            <a:r>
              <a:rPr lang="de-DE" dirty="0" err="1"/>
              <a:t>to</a:t>
            </a:r>
            <a:r>
              <a:rPr lang="de-DE" dirty="0"/>
              <a:t> </a:t>
            </a:r>
            <a:r>
              <a:rPr lang="de-DE" dirty="0" err="1"/>
              <a:t>calculate</a:t>
            </a:r>
            <a:r>
              <a:rPr lang="de-DE" dirty="0"/>
              <a:t> </a:t>
            </a:r>
            <a:r>
              <a:rPr lang="de-DE" dirty="0" err="1"/>
              <a:t>the</a:t>
            </a:r>
            <a:r>
              <a:rPr lang="de-DE" dirty="0"/>
              <a:t> </a:t>
            </a:r>
            <a:r>
              <a:rPr lang="de-DE" dirty="0" err="1"/>
              <a:t>active</a:t>
            </a:r>
            <a:r>
              <a:rPr lang="de-DE" dirty="0"/>
              <a:t> power</a:t>
            </a:r>
          </a:p>
          <a:p>
            <a:endParaRPr lang="de-DE" dirty="0"/>
          </a:p>
          <a:p>
            <a:r>
              <a:rPr lang="de-DE" dirty="0"/>
              <a:t>Redundant PMU </a:t>
            </a:r>
            <a:r>
              <a:rPr lang="de-DE" dirty="0" err="1"/>
              <a:t>Siprotec</a:t>
            </a:r>
            <a:r>
              <a:rPr lang="de-DE" dirty="0"/>
              <a:t> 5 7SJ85 in </a:t>
            </a:r>
            <a:r>
              <a:rPr lang="de-DE" dirty="0" err="1"/>
              <a:t>the</a:t>
            </a:r>
            <a:r>
              <a:rPr lang="de-DE" dirty="0"/>
              <a:t> </a:t>
            </a:r>
            <a:r>
              <a:rPr lang="de-DE" dirty="0" err="1"/>
              <a:t>station</a:t>
            </a:r>
            <a:r>
              <a:rPr lang="de-DE" dirty="0"/>
              <a:t>  </a:t>
            </a:r>
            <a:r>
              <a:rPr lang="de-DE" dirty="0" err="1"/>
              <a:t>level</a:t>
            </a:r>
            <a:r>
              <a:rPr lang="de-DE" dirty="0"/>
              <a:t> </a:t>
            </a:r>
            <a:r>
              <a:rPr lang="de-DE" dirty="0" err="1"/>
              <a:t>to</a:t>
            </a:r>
            <a:r>
              <a:rPr lang="de-DE" dirty="0"/>
              <a:t> </a:t>
            </a:r>
            <a:r>
              <a:rPr lang="de-DE" dirty="0" err="1"/>
              <a:t>collect</a:t>
            </a:r>
            <a:r>
              <a:rPr lang="de-DE" dirty="0"/>
              <a:t> </a:t>
            </a:r>
            <a:r>
              <a:rPr lang="de-DE" dirty="0" err="1"/>
              <a:t>the</a:t>
            </a:r>
            <a:r>
              <a:rPr lang="de-DE" dirty="0"/>
              <a:t> </a:t>
            </a:r>
            <a:r>
              <a:rPr lang="de-DE" dirty="0" err="1"/>
              <a:t>measurements</a:t>
            </a:r>
            <a:r>
              <a:rPr lang="de-DE" dirty="0"/>
              <a:t> and </a:t>
            </a:r>
            <a:r>
              <a:rPr lang="de-DE" dirty="0" err="1"/>
              <a:t>to</a:t>
            </a:r>
            <a:r>
              <a:rPr lang="de-DE" dirty="0"/>
              <a:t> send </a:t>
            </a:r>
            <a:r>
              <a:rPr lang="de-DE" dirty="0" err="1"/>
              <a:t>trip</a:t>
            </a:r>
            <a:r>
              <a:rPr lang="de-DE" dirty="0"/>
              <a:t> </a:t>
            </a:r>
            <a:r>
              <a:rPr lang="de-DE" dirty="0" err="1"/>
              <a:t>command</a:t>
            </a:r>
            <a:r>
              <a:rPr lang="de-DE" dirty="0"/>
              <a:t> </a:t>
            </a:r>
            <a:r>
              <a:rPr lang="de-DE" dirty="0" err="1"/>
              <a:t>to</a:t>
            </a:r>
            <a:r>
              <a:rPr lang="de-DE" dirty="0"/>
              <a:t> </a:t>
            </a:r>
            <a:r>
              <a:rPr lang="de-DE" dirty="0" err="1"/>
              <a:t>the</a:t>
            </a:r>
            <a:r>
              <a:rPr lang="de-DE" dirty="0"/>
              <a:t> </a:t>
            </a:r>
            <a:r>
              <a:rPr lang="de-DE" dirty="0" err="1"/>
              <a:t>Circut</a:t>
            </a:r>
            <a:r>
              <a:rPr lang="de-DE" dirty="0"/>
              <a:t> </a:t>
            </a:r>
            <a:r>
              <a:rPr lang="de-DE" dirty="0" err="1"/>
              <a:t>breaakers</a:t>
            </a:r>
            <a:endParaRPr lang="de-DE" dirty="0"/>
          </a:p>
          <a:p>
            <a:endParaRPr lang="de-DE" dirty="0"/>
          </a:p>
          <a:p>
            <a:pPr>
              <a:lnSpc>
                <a:spcPct val="110000"/>
              </a:lnSpc>
              <a:spcBef>
                <a:spcPts val="0"/>
              </a:spcBef>
              <a:spcAft>
                <a:spcPts val="1200"/>
              </a:spcAft>
            </a:pPr>
            <a:r>
              <a:rPr lang="en-US" dirty="0">
                <a:ea typeface="Arial Unicode MS"/>
                <a:cs typeface="Arial"/>
              </a:rPr>
              <a:t>MPLS Network to </a:t>
            </a:r>
            <a:r>
              <a:rPr lang="en-US" dirty="0" err="1">
                <a:ea typeface="Arial Unicode MS"/>
                <a:cs typeface="Arial"/>
              </a:rPr>
              <a:t>trasmit</a:t>
            </a:r>
            <a:r>
              <a:rPr lang="en-US" dirty="0">
                <a:ea typeface="Arial Unicode MS"/>
                <a:cs typeface="Arial"/>
              </a:rPr>
              <a:t> the GOOSE command to achieve tripping times  less than 200 </a:t>
            </a:r>
            <a:r>
              <a:rPr lang="en-US" dirty="0" err="1">
                <a:ea typeface="Arial Unicode MS"/>
                <a:cs typeface="Arial"/>
              </a:rPr>
              <a:t>ms</a:t>
            </a:r>
            <a:r>
              <a:rPr lang="en-US" dirty="0">
                <a:ea typeface="Arial Unicode MS"/>
                <a:cs typeface="Arial"/>
              </a:rPr>
              <a:t> over the WAN, a wide area network with lengths up to 500 km</a:t>
            </a:r>
          </a:p>
          <a:p>
            <a:pPr>
              <a:lnSpc>
                <a:spcPct val="110000"/>
              </a:lnSpc>
              <a:spcBef>
                <a:spcPts val="0"/>
              </a:spcBef>
              <a:spcAft>
                <a:spcPts val="1200"/>
              </a:spcAft>
            </a:pPr>
            <a:r>
              <a:rPr lang="en-US" dirty="0">
                <a:solidFill>
                  <a:schemeClr val="tx1"/>
                </a:solidFill>
                <a:ea typeface="Arial Unicode MS"/>
                <a:cs typeface="Arial"/>
              </a:rPr>
              <a:t>SICAM SCC to control and monitor the Wide Area Protection system</a:t>
            </a:r>
          </a:p>
          <a:p>
            <a:endParaRPr lang="de-DE"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Notizen </a:t>
            </a:r>
            <a:fld id="{AD141568-5488-4AC9-B82D-9F5CE1225E2A}" type="slidenum">
              <a:rPr lang="de-DE" smtClean="0">
                <a:latin typeface="Arial" pitchFamily="34" charset="0"/>
              </a:rPr>
              <a:pPr/>
              <a:t>32</a:t>
            </a:fld>
            <a:endParaRPr lang="de-DE"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normAutofit/>
          </a:bodyPr>
          <a:lstStyle/>
          <a:p>
            <a:pPr marL="228600" indent="-228600" algn="l">
              <a:buAutoNum type="arabicPeriod"/>
            </a:pPr>
            <a:r>
              <a:rPr lang="en-US" b="0" i="0" dirty="0">
                <a:solidFill>
                  <a:srgbClr val="202124"/>
                </a:solidFill>
                <a:effectLst/>
                <a:latin typeface="arial" panose="020B0604020202020204" pitchFamily="34" charset="0"/>
              </a:rPr>
              <a:t>The system was extensively tested in different stages. The first tests were carried out during the manufacture of the panels where the interfaces between the different components, protocols and logics implemented in the system were tested.</a:t>
            </a:r>
          </a:p>
          <a:p>
            <a:pPr marL="228600" indent="-228600" algn="l">
              <a:buAutoNum type="arabicPeriod"/>
            </a:pPr>
            <a:r>
              <a:rPr lang="en-US" dirty="0"/>
              <a:t>The solution was extensively tested in a real time digital simulator (RTDS) with different system contingencies where the operation of the WAP system was confirmed for the different events of the power system.</a:t>
            </a:r>
          </a:p>
          <a:p>
            <a:pPr algn="l"/>
            <a:r>
              <a:rPr lang="en-US" b="0" i="0" dirty="0">
                <a:solidFill>
                  <a:srgbClr val="202124"/>
                </a:solidFill>
                <a:effectLst/>
                <a:latin typeface="arial" panose="020B0604020202020204" pitchFamily="34" charset="0"/>
              </a:rPr>
              <a:t>3.   On site tests were carried out again and a real event was created to contrast the operation of the scheme. </a:t>
            </a:r>
          </a:p>
          <a:p>
            <a:pPr algn="l"/>
            <a:r>
              <a:rPr lang="en-US" b="0" i="0" dirty="0">
                <a:solidFill>
                  <a:srgbClr val="202124"/>
                </a:solidFill>
                <a:effectLst/>
                <a:latin typeface="arial" panose="020B0604020202020204" pitchFamily="34" charset="0"/>
              </a:rPr>
              <a:t>4. The operation of the schemes was confirmed with times less than 200 </a:t>
            </a:r>
            <a:r>
              <a:rPr lang="en-US" b="0" i="0" dirty="0" err="1">
                <a:solidFill>
                  <a:srgbClr val="202124"/>
                </a:solidFill>
                <a:effectLst/>
                <a:latin typeface="arial" panose="020B0604020202020204" pitchFamily="34" charset="0"/>
              </a:rPr>
              <a:t>ms.</a:t>
            </a:r>
            <a:r>
              <a:rPr lang="en-US" b="0" i="0" dirty="0">
                <a:solidFill>
                  <a:srgbClr val="202124"/>
                </a:solidFill>
                <a:effectLst/>
                <a:latin typeface="arial" panose="020B0604020202020204" pitchFamily="34" charset="0"/>
              </a:rPr>
              <a:t> The scheme has been operating successfully since February, </a:t>
            </a:r>
            <a:br>
              <a:rPr lang="en-US" b="0" i="0" dirty="0">
                <a:solidFill>
                  <a:srgbClr val="202124"/>
                </a:solidFill>
                <a:effectLst/>
                <a:latin typeface="arial" panose="020B0604020202020204" pitchFamily="34" charset="0"/>
              </a:rPr>
            </a:br>
            <a:endParaRPr lang="en-US" b="0" i="0" dirty="0">
              <a:solidFill>
                <a:srgbClr val="202124"/>
              </a:solidFill>
              <a:effectLst/>
              <a:latin typeface="arial" panose="020B0604020202020204" pitchFamily="34" charset="0"/>
            </a:endParaRPr>
          </a:p>
          <a:p>
            <a:br>
              <a:rPr lang="en-US" b="0" i="0" dirty="0">
                <a:solidFill>
                  <a:srgbClr val="202124"/>
                </a:solidFill>
                <a:effectLst/>
                <a:latin typeface="arial" panose="020B0604020202020204" pitchFamily="34" charset="0"/>
              </a:rPr>
            </a:br>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Notizen </a:t>
            </a:r>
            <a:fld id="{AD141568-5488-4AC9-B82D-9F5CE1225E2A}" type="slidenum">
              <a:rPr lang="de-DE" smtClean="0">
                <a:latin typeface="Arial" pitchFamily="34" charset="0"/>
              </a:rPr>
              <a:pPr/>
              <a:t>33</a:t>
            </a:fld>
            <a:endParaRPr lang="de-DE" dirty="0">
              <a:latin typeface="Arial" pitchFamily="34" charset="0"/>
            </a:endParaRPr>
          </a:p>
        </p:txBody>
      </p:sp>
    </p:spTree>
    <p:extLst>
      <p:ext uri="{BB962C8B-B14F-4D97-AF65-F5344CB8AC3E}">
        <p14:creationId xmlns:p14="http://schemas.microsoft.com/office/powerpoint/2010/main" val="4230215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customXml" Target="../../customXml/item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customXml" Target="../../customXml/item6.xml"/><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ep Blue 80pt">
    <p:bg>
      <p:bgRef idx="1001">
        <a:schemeClr val="bg2"/>
      </p:bgRef>
    </p:bg>
    <p:spTree>
      <p:nvGrpSpPr>
        <p:cNvPr id="1" name=""/>
        <p:cNvGrpSpPr/>
        <p:nvPr/>
      </p:nvGrpSpPr>
      <p:grpSpPr>
        <a:xfrm>
          <a:off x="0" y="0"/>
          <a:ext cx="0" cy="0"/>
          <a:chOff x="0" y="0"/>
          <a:chExt cx="0" cy="0"/>
        </a:xfrm>
      </p:grpSpPr>
      <p:pic>
        <p:nvPicPr>
          <p:cNvPr id="6" name="Cognisphere" descr="A picture containing fireworks, star, table, sky&#10;&#10;Description automatically generated">
            <a:extLst>
              <a:ext uri="{FF2B5EF4-FFF2-40B4-BE49-F238E27FC236}">
                <a16:creationId xmlns:a16="http://schemas.microsoft.com/office/drawing/2014/main" id="{591CD5A4-BDEB-4734-8FA5-5C3B4A08A4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6250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light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9" name="Siemens Logo">
            <a:extLst>
              <a:ext uri="{FF2B5EF4-FFF2-40B4-BE49-F238E27FC236}">
                <a16:creationId xmlns:a16="http://schemas.microsoft.com/office/drawing/2014/main" id="{46D369A7-07BD-4B91-9E53-807AAAF0C30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912665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icture light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9" name="Siemens Logo">
            <a:extLst>
              <a:ext uri="{FF2B5EF4-FFF2-40B4-BE49-F238E27FC236}">
                <a16:creationId xmlns:a16="http://schemas.microsoft.com/office/drawing/2014/main" id="{DC2D4109-C5C2-42BB-B5A0-2F6793388E2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4848920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icture light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9" name="Siemens Logo">
            <a:extLst>
              <a:ext uri="{FF2B5EF4-FFF2-40B4-BE49-F238E27FC236}">
                <a16:creationId xmlns:a16="http://schemas.microsoft.com/office/drawing/2014/main" id="{298AE3DB-A74B-4AD6-A37C-FBCFB647B93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1906047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cture Gradient 48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9423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Gradient 40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530377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Gradient 36pt">
    <p:bg>
      <p:bgPr>
        <a:gradFill>
          <a:gsLst>
            <a:gs pos="52000">
              <a:schemeClr val="bg2"/>
            </a:gs>
            <a:gs pos="100000">
              <a:schemeClr val="accent1"/>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52824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ture Gradient 90° 48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2983256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Gradient 90° 40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1973617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Gradient 90° 36pt">
    <p:bg>
      <p:bgPr>
        <a:gradFill>
          <a:gsLst>
            <a:gs pos="33000">
              <a:schemeClr val="bg2"/>
            </a:gs>
            <a:gs pos="100000">
              <a:schemeClr val="accent1"/>
            </a:gs>
          </a:gsLst>
          <a:lin ang="0" scaled="0"/>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Subline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708893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Gradient Green 48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589911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ep Blue 60pt">
    <p:bg>
      <p:bgRef idx="1001">
        <a:schemeClr val="bg2"/>
      </p:bgRef>
    </p:bg>
    <p:spTree>
      <p:nvGrpSpPr>
        <p:cNvPr id="1" name=""/>
        <p:cNvGrpSpPr/>
        <p:nvPr/>
      </p:nvGrpSpPr>
      <p:grpSpPr>
        <a:xfrm>
          <a:off x="0" y="0"/>
          <a:ext cx="0" cy="0"/>
          <a:chOff x="0" y="0"/>
          <a:chExt cx="0" cy="0"/>
        </a:xfrm>
      </p:grpSpPr>
      <p:pic>
        <p:nvPicPr>
          <p:cNvPr id="7" name="Cognisphere" descr="A close up of a light&#10;&#10;Description automatically generated">
            <a:extLst>
              <a:ext uri="{FF2B5EF4-FFF2-40B4-BE49-F238E27FC236}">
                <a16:creationId xmlns:a16="http://schemas.microsoft.com/office/drawing/2014/main" id="{F50DEF7C-D243-494F-A738-41FC9AF515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M3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731179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Gradient Green 40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8801962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Gradient Green 36pt">
    <p:bg>
      <p:bgPr>
        <a:gradFill>
          <a:gsLst>
            <a:gs pos="52000">
              <a:schemeClr val="bg2"/>
            </a:gs>
            <a:gs pos="100000">
              <a:srgbClr val="00AF8E"/>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7416475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Gradient Blue 48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8356734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icture Gradient Blue 40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6222259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icture Gradient Blue 36pt">
    <p:bg>
      <p:bgPr>
        <a:gradFill>
          <a:gsLst>
            <a:gs pos="52000">
              <a:schemeClr val="bg2"/>
            </a:gs>
            <a:gs pos="100000">
              <a:schemeClr val="accent4"/>
            </a:gs>
          </a:gsLst>
          <a:lin ang="5400000" scaled="1"/>
        </a:gra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tx2"/>
          </a:solidFill>
        </p:spPr>
        <p:txBody>
          <a:bodyPr lIns="144000" tIns="108000" rIns="144000" bIns="108000"/>
          <a:lstStyle>
            <a:lvl1pPr marL="0" indent="0">
              <a:buNone/>
              <a:defRPr>
                <a:solidFill>
                  <a:schemeClr val="bg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6894869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dark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399"/>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042990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title dark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2"/>
            <a:ext cx="9288000" cy="1622622"/>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2948591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title dark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121"/>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163221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title light 8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r>
              <a:rPr lang="en-US" dirty="0"/>
              <a:t>Subhead for headline size 80 </a:t>
            </a:r>
            <a:r>
              <a:rPr lang="en-US" dirty="0" err="1"/>
              <a:t>pt</a:t>
            </a:r>
            <a:endParaRPr lang="en-US" dirty="0"/>
          </a:p>
        </p:txBody>
      </p:sp>
      <p:sp>
        <p:nvSpPr>
          <p:cNvPr id="5" name="Footer Placeholder">
            <a:extLst>
              <a:ext uri="{FF2B5EF4-FFF2-40B4-BE49-F238E27FC236}">
                <a16:creationId xmlns:a16="http://schemas.microsoft.com/office/drawing/2014/main" id="{EDBCA456-A643-45C8-9383-5A06099EB621}"/>
              </a:ext>
            </a:extLst>
          </p:cNvPr>
          <p:cNvSpPr>
            <a:spLocks noGrp="1"/>
          </p:cNvSpPr>
          <p:nvPr>
            <p:ph type="ftr" sz="quarter" idx="10"/>
          </p:nvPr>
        </p:nvSpPr>
        <p:spPr>
          <a:xfrm>
            <a:off x="1059160" y="6310800"/>
            <a:ext cx="8640003"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5B05DC85-FD3C-4245-83A1-F6197CB9E08F}"/>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4FC1DCA2-253A-4E87-91E4-D402488C8D7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14551110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light 6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11376788" cy="2769989"/>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1"/>
            <a:ext cx="9288000" cy="1622623"/>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5" name="Footer Placeholder">
            <a:extLst>
              <a:ext uri="{FF2B5EF4-FFF2-40B4-BE49-F238E27FC236}">
                <a16:creationId xmlns:a16="http://schemas.microsoft.com/office/drawing/2014/main" id="{21031E7D-E514-484A-9CCD-52A9C2222261}"/>
              </a:ext>
            </a:extLst>
          </p:cNvPr>
          <p:cNvSpPr>
            <a:spLocks noGrp="1"/>
          </p:cNvSpPr>
          <p:nvPr>
            <p:ph type="ftr" sz="quarter" idx="10"/>
          </p:nvPr>
        </p:nvSpPr>
        <p:spPr>
          <a:xfrm>
            <a:off x="1059160" y="6310800"/>
            <a:ext cx="8640003"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447F428C-5AA7-413C-A721-B7AADDF8B425}"/>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3543E2CC-A901-4194-A712-51CE520302B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9439022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ep Blue 40pt">
    <p:bg>
      <p:bgRef idx="1001">
        <a:schemeClr val="bg2"/>
      </p:bgRef>
    </p:bg>
    <p:spTree>
      <p:nvGrpSpPr>
        <p:cNvPr id="1" name=""/>
        <p:cNvGrpSpPr/>
        <p:nvPr/>
      </p:nvGrpSpPr>
      <p:grpSpPr>
        <a:xfrm>
          <a:off x="0" y="0"/>
          <a:ext cx="0" cy="0"/>
          <a:chOff x="0" y="0"/>
          <a:chExt cx="0" cy="0"/>
        </a:xfrm>
      </p:grpSpPr>
      <p:pic>
        <p:nvPicPr>
          <p:cNvPr id="7" name="Cognisphere" descr="A picture containing light, star&#10;&#10;Description automatically generated">
            <a:extLst>
              <a:ext uri="{FF2B5EF4-FFF2-40B4-BE49-F238E27FC236}">
                <a16:creationId xmlns:a16="http://schemas.microsoft.com/office/drawing/2014/main" id="{AA220E05-4C1E-4F58-BFC0-57C07A95F7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0249615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light 40pt">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399" y="1414463"/>
            <a:ext cx="11370437" cy="246221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5" name="Footer Placeholder">
            <a:extLst>
              <a:ext uri="{FF2B5EF4-FFF2-40B4-BE49-F238E27FC236}">
                <a16:creationId xmlns:a16="http://schemas.microsoft.com/office/drawing/2014/main" id="{1498F1A9-6241-4523-AFBC-C74F3AA4AC35}"/>
              </a:ext>
            </a:extLst>
          </p:cNvPr>
          <p:cNvSpPr>
            <a:spLocks noGrp="1"/>
          </p:cNvSpPr>
          <p:nvPr>
            <p:ph type="ftr" sz="quarter" idx="10"/>
          </p:nvPr>
        </p:nvSpPr>
        <p:spPr>
          <a:xfrm>
            <a:off x="1059160" y="6310800"/>
            <a:ext cx="8639240" cy="547200"/>
          </a:xfrm>
        </p:spPr>
        <p:txBody>
          <a:body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267619FE-01EE-4013-B481-A8C505C5D26A}"/>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2A2349A4-4A97-42CC-AE59-7EDEE385EDF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4400" y="6364800"/>
            <a:ext cx="1512000" cy="240408"/>
          </a:xfrm>
          <a:prstGeom prst="rect">
            <a:avLst/>
          </a:prstGeom>
        </p:spPr>
      </p:pic>
    </p:spTree>
    <p:extLst>
      <p:ext uri="{BB962C8B-B14F-4D97-AF65-F5344CB8AC3E}">
        <p14:creationId xmlns:p14="http://schemas.microsoft.com/office/powerpoint/2010/main" val="3868036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ex / Agenda">
    <p:spTree>
      <p:nvGrpSpPr>
        <p:cNvPr id="1" name=""/>
        <p:cNvGrpSpPr/>
        <p:nvPr/>
      </p:nvGrpSpPr>
      <p:grpSpPr>
        <a:xfrm>
          <a:off x="0" y="0"/>
          <a:ext cx="0" cy="0"/>
          <a:chOff x="0" y="0"/>
          <a:chExt cx="0" cy="0"/>
        </a:xfrm>
      </p:grpSpPr>
      <p:pic>
        <p:nvPicPr>
          <p:cNvPr id="8" name="Cognisphere" descr="A picture containing chart&#10;&#10;Description automatically generated">
            <a:extLst>
              <a:ext uri="{FF2B5EF4-FFF2-40B4-BE49-F238E27FC236}">
                <a16:creationId xmlns:a16="http://schemas.microsoft.com/office/drawing/2014/main" id="{FEC69F24-2876-47B9-A4B6-0ADE800ECDDB}"/>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a:xfrm>
            <a:off x="410400" y="478800"/>
            <a:ext cx="5904675" cy="576000"/>
          </a:xfrm>
        </p:spPr>
        <p:txBody>
          <a:bodyPr/>
          <a:lstStyle/>
          <a:p>
            <a:r>
              <a:rPr lang="de-DE"/>
              <a:t>Mastertitelformat bearbeiten</a:t>
            </a:r>
            <a:endParaRPr lang="en-US" dirty="0"/>
          </a:p>
        </p:txBody>
      </p:sp>
      <p:sp>
        <p:nvSpPr>
          <p:cNvPr id="4" name="Copy">
            <a:extLst>
              <a:ext uri="{FF2B5EF4-FFF2-40B4-BE49-F238E27FC236}">
                <a16:creationId xmlns:a16="http://schemas.microsoft.com/office/drawing/2014/main" id="{0E701EC8-7FC1-42BE-915D-048C74A40E0C}"/>
              </a:ext>
            </a:extLst>
          </p:cNvPr>
          <p:cNvSpPr>
            <a:spLocks noGrp="1"/>
          </p:cNvSpPr>
          <p:nvPr>
            <p:ph type="body" sz="quarter" idx="12"/>
          </p:nvPr>
        </p:nvSpPr>
        <p:spPr>
          <a:xfrm>
            <a:off x="411163" y="1414463"/>
            <a:ext cx="5903912" cy="4751387"/>
          </a:xfrm>
        </p:spPr>
        <p:txBody>
          <a:bodyPr/>
          <a:lstStyle>
            <a:lvl1pPr>
              <a:spcAft>
                <a:spcPts val="900"/>
              </a:spcAft>
              <a:tabLst>
                <a:tab pos="5902325" algn="r"/>
              </a:tabLst>
              <a:defRPr/>
            </a:lvl1pPr>
            <a:lvl2pPr>
              <a:spcAft>
                <a:spcPts val="900"/>
              </a:spcAft>
              <a:tabLst>
                <a:tab pos="5902325" algn="r"/>
              </a:tabLst>
              <a:defRPr/>
            </a:lvl2pPr>
            <a:lvl3pPr marL="180000">
              <a:spcAft>
                <a:spcPts val="900"/>
              </a:spcAft>
              <a:tabLst>
                <a:tab pos="5902325" algn="r"/>
              </a:tabLst>
              <a:defRPr b="1"/>
            </a:lvl3pPr>
            <a:lvl4pPr marL="360000">
              <a:spcAft>
                <a:spcPts val="900"/>
              </a:spcAft>
              <a:tabLst>
                <a:tab pos="5902325" algn="r"/>
              </a:tabLst>
              <a:defRPr/>
            </a:lvl4pPr>
            <a:lvl5pPr marL="360000">
              <a:spcAft>
                <a:spcPts val="900"/>
              </a:spcAft>
              <a:tabLst>
                <a:tab pos="5902325" algn="r"/>
              </a:tabLst>
              <a:defRPr b="1"/>
            </a:lvl5pPr>
            <a:lvl6pPr marL="180000">
              <a:spcAft>
                <a:spcPts val="600"/>
              </a:spcAft>
              <a:tabLst>
                <a:tab pos="5902325" algn="r"/>
              </a:tabLst>
              <a:defRPr sz="1600"/>
            </a:lvl6pPr>
            <a:lvl7pPr marL="180000">
              <a:spcAft>
                <a:spcPts val="600"/>
              </a:spcAft>
              <a:tabLst>
                <a:tab pos="5902325" algn="r"/>
              </a:tabLst>
              <a:defRPr sz="1600" b="1"/>
            </a:lvl7pPr>
            <a:lvl8pPr marL="360000">
              <a:spcAft>
                <a:spcPts val="600"/>
              </a:spcAft>
              <a:tabLst>
                <a:tab pos="5902325" algn="r"/>
              </a:tabLst>
              <a:defRPr sz="1600"/>
            </a:lvl8pPr>
            <a:lvl9pPr marL="360000">
              <a:spcAft>
                <a:spcPts val="600"/>
              </a:spcAft>
              <a:tabLst>
                <a:tab pos="5902325" algn="r"/>
              </a:tabLst>
              <a:defRPr sz="1600" b="1"/>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643747429"/>
      </p:ext>
    </p:extLst>
  </p:cSld>
  <p:clrMapOvr>
    <a:masterClrMapping/>
  </p:clrMapOvr>
  <p:extLst>
    <p:ext uri="{DCECCB84-F9BA-43D5-87BE-67443E8EF086}">
      <p15:sldGuideLst xmlns:p15="http://schemas.microsoft.com/office/powerpoint/2012/main">
        <p15:guide id="1" pos="259">
          <p15:clr>
            <a:srgbClr val="65CEFF"/>
          </p15:clr>
        </p15:guide>
        <p15:guide id="5" pos="3978">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guide id="19" pos="4248">
          <p15:clr>
            <a:srgbClr val="65CE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 Agenda">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6748236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de-DE"/>
              <a:t>Mastertitelformat bearbeiten</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43002918"/>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ee Content without lo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de-DE"/>
              <a:t>Mastertitelformat bearbeiten</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2968626746"/>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1219200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Full size picture</a:t>
            </a:r>
          </a:p>
        </p:txBody>
      </p:sp>
      <p:sp>
        <p:nvSpPr>
          <p:cNvPr id="2" name="Title">
            <a:extLst>
              <a:ext uri="{FF2B5EF4-FFF2-40B4-BE49-F238E27FC236}">
                <a16:creationId xmlns:a16="http://schemas.microsoft.com/office/drawing/2014/main" id="{3F142F7C-7BE3-40CB-8C53-6F7533073558}"/>
              </a:ext>
            </a:extLst>
          </p:cNvPr>
          <p:cNvSpPr>
            <a:spLocks noGrp="1"/>
          </p:cNvSpPr>
          <p:nvPr>
            <p:ph type="title" hasCustomPrompt="1"/>
          </p:nvPr>
        </p:nvSpPr>
        <p:spPr>
          <a:xfrm>
            <a:off x="1022400" y="1054100"/>
            <a:ext cx="9252000" cy="1491868"/>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Unrestricted | © Siemens 2021 | Dr. Andreas Litzinger, José Malagon | SE DG EA | 2021-05-27</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009199822"/>
      </p:ext>
    </p:extLst>
  </p:cSld>
  <p:clrMapOvr>
    <a:masterClrMapping/>
  </p:clrMapOvr>
  <p:extLst>
    <p:ext uri="{DCECCB84-F9BA-43D5-87BE-67443E8EF086}">
      <p15:sldGuideLst xmlns:p15="http://schemas.microsoft.com/office/powerpoint/2012/main">
        <p15:guide id="1" pos="259" userDrawn="1">
          <p15:clr>
            <a:srgbClr val="65CEFF"/>
          </p15:clr>
        </p15:guide>
        <p15:guide id="9" pos="6472" userDrawn="1">
          <p15:clr>
            <a:srgbClr val="65CEFF"/>
          </p15:clr>
        </p15:guide>
        <p15:guide id="10" pos="7425" userDrawn="1">
          <p15:clr>
            <a:srgbClr val="65CEFF"/>
          </p15:clr>
        </p15:guide>
        <p15:guide id="12" orient="horz" pos="664"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Text spotlight)">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1CAAD1C1-677B-4ED7-96BE-27B1141D53D5}"/>
              </a:ext>
            </a:extLst>
          </p:cNvPr>
          <p:cNvSpPr>
            <a:spLocks noGrp="1"/>
          </p:cNvSpPr>
          <p:nvPr>
            <p:ph type="pic" sz="quarter" idx="12" hasCustomPrompt="1"/>
          </p:nvPr>
        </p:nvSpPr>
        <p:spPr>
          <a:xfrm>
            <a:off x="0" y="1"/>
            <a:ext cx="7611160" cy="6167438"/>
          </a:xfrm>
          <a:solidFill>
            <a:schemeClr val="accent1"/>
          </a:solidFill>
        </p:spPr>
        <p:txBody>
          <a:bodyPr lIns="144000" tIns="108000" rIns="144000" bIns="108000"/>
          <a:lstStyle>
            <a:lvl1pPr marL="0" indent="0">
              <a:buNone/>
              <a:defRPr>
                <a:solidFill>
                  <a:schemeClr val="bg1"/>
                </a:solidFill>
              </a:defRPr>
            </a:lvl1pPr>
          </a:lstStyle>
          <a:p>
            <a:r>
              <a:rPr lang="en-US" noProof="0" dirty="0"/>
              <a:t>Picture</a:t>
            </a:r>
          </a:p>
        </p:txBody>
      </p:sp>
      <p:sp>
        <p:nvSpPr>
          <p:cNvPr id="2" name="Title">
            <a:extLst>
              <a:ext uri="{FF2B5EF4-FFF2-40B4-BE49-F238E27FC236}">
                <a16:creationId xmlns:a16="http://schemas.microsoft.com/office/drawing/2014/main" id="{AFFC798E-B633-4D30-A7C1-DC796BD8887A}"/>
              </a:ext>
            </a:extLst>
          </p:cNvPr>
          <p:cNvSpPr>
            <a:spLocks noGrp="1"/>
          </p:cNvSpPr>
          <p:nvPr>
            <p:ph type="title" hasCustomPrompt="1"/>
          </p:nvPr>
        </p:nvSpPr>
        <p:spPr>
          <a:xfrm>
            <a:off x="1022400" y="1054100"/>
            <a:ext cx="6156275" cy="2215991"/>
          </a:xfrm>
          <a:noFill/>
        </p:spPr>
        <p:txBody>
          <a:bodyPr wrap="square" rIns="0" bIns="0" anchor="t">
            <a:spAutoFit/>
          </a:bodyPr>
          <a:lstStyle>
            <a:lvl1pPr marL="0">
              <a:lnSpc>
                <a:spcPct val="100000"/>
              </a:lnSpc>
              <a:defRPr sz="4800">
                <a:solidFill>
                  <a:schemeClr val="tx1"/>
                </a:solidFill>
              </a:defRPr>
            </a:lvl1pPr>
          </a:lstStyle>
          <a:p>
            <a:r>
              <a:rPr lang="en-US" dirty="0"/>
              <a:t>Click to edit </a:t>
            </a:r>
            <a:br>
              <a:rPr lang="en-US" dirty="0"/>
            </a:br>
            <a:r>
              <a:rPr lang="en-US" dirty="0"/>
              <a:t>Master title style</a:t>
            </a:r>
            <a:br>
              <a:rPr lang="en-US" dirty="0"/>
            </a:br>
            <a:r>
              <a:rPr lang="en-US" dirty="0"/>
              <a:t>3 lines</a:t>
            </a:r>
          </a:p>
        </p:txBody>
      </p:sp>
      <p:sp>
        <p:nvSpPr>
          <p:cNvPr id="3" name="Copy">
            <a:extLst>
              <a:ext uri="{FF2B5EF4-FFF2-40B4-BE49-F238E27FC236}">
                <a16:creationId xmlns:a16="http://schemas.microsoft.com/office/drawing/2014/main" id="{6F965802-E517-4CC3-99D7-1DA8BF1FB020}"/>
              </a:ext>
            </a:extLst>
          </p:cNvPr>
          <p:cNvSpPr>
            <a:spLocks noGrp="1"/>
          </p:cNvSpPr>
          <p:nvPr>
            <p:ph type="body" sz="quarter" idx="18"/>
          </p:nvPr>
        </p:nvSpPr>
        <p:spPr>
          <a:xfrm>
            <a:off x="8042400" y="1054100"/>
            <a:ext cx="3744000" cy="5113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Footer Placeholder">
            <a:extLst>
              <a:ext uri="{FF2B5EF4-FFF2-40B4-BE49-F238E27FC236}">
                <a16:creationId xmlns:a16="http://schemas.microsoft.com/office/drawing/2014/main" id="{F80D0117-50BB-4A8D-AD28-794FFDA35404}"/>
              </a:ext>
            </a:extLst>
          </p:cNvPr>
          <p:cNvSpPr>
            <a:spLocks noGrp="1"/>
          </p:cNvSpPr>
          <p:nvPr>
            <p:ph type="ftr" sz="quarter" idx="16"/>
          </p:nvPr>
        </p:nvSpPr>
        <p:spPr/>
        <p:txBody>
          <a:bodyPr/>
          <a:lstStyle/>
          <a:p>
            <a:pPr>
              <a:lnSpc>
                <a:spcPct val="100000"/>
              </a:lnSpc>
            </a:pPr>
            <a:r>
              <a:rPr lang="en-US"/>
              <a:t>Unrestricted | © Siemens 2021 | Dr. Andreas Litzinger, José Malagon | SE DG EA | 2021-05-27</a:t>
            </a:r>
            <a:endParaRPr lang="en-US" dirty="0"/>
          </a:p>
        </p:txBody>
      </p:sp>
      <p:sp>
        <p:nvSpPr>
          <p:cNvPr id="5" name="Slide Number Placeholder">
            <a:extLst>
              <a:ext uri="{FF2B5EF4-FFF2-40B4-BE49-F238E27FC236}">
                <a16:creationId xmlns:a16="http://schemas.microsoft.com/office/drawing/2014/main" id="{79F3E7D3-5B15-444A-88AC-9161D47F12FD}"/>
              </a:ext>
            </a:extLst>
          </p:cNvPr>
          <p:cNvSpPr>
            <a:spLocks noGrp="1"/>
          </p:cNvSpPr>
          <p:nvPr>
            <p:ph type="sldNum" sz="quarter" idx="17"/>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30251D14-AF6A-4279-B0A9-69FD9519EA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14279886"/>
      </p:ext>
    </p:extLst>
  </p:cSld>
  <p:clrMapOvr>
    <a:masterClrMapping/>
  </p:clrMapOvr>
  <p:extLst>
    <p:ext uri="{DCECCB84-F9BA-43D5-87BE-67443E8EF086}">
      <p15:sldGuideLst xmlns:p15="http://schemas.microsoft.com/office/powerpoint/2012/main">
        <p15:guide id="1" pos="259" userDrawn="1">
          <p15:clr>
            <a:srgbClr val="65CEFF"/>
          </p15:clr>
        </p15:guide>
        <p15:guide id="2" pos="4522" userDrawn="1">
          <p15:clr>
            <a:srgbClr val="65CEFF"/>
          </p15:clr>
        </p15:guide>
        <p15:guide id="3" pos="4794" userDrawn="1">
          <p15:clr>
            <a:srgbClr val="65CEFF"/>
          </p15:clr>
        </p15:guide>
        <p15:guide id="4" pos="5066" userDrawn="1">
          <p15:clr>
            <a:srgbClr val="65CEFF"/>
          </p15:clr>
        </p15:guide>
        <p15:guide id="5" pos="6472" userDrawn="1">
          <p15:clr>
            <a:srgbClr val="65CEFF"/>
          </p15:clr>
        </p15:guide>
        <p15:guide id="6" pos="7425" userDrawn="1">
          <p15:clr>
            <a:srgbClr val="65CEFF"/>
          </p15:clr>
        </p15:guide>
        <p15:guide id="7" orient="horz" pos="302" userDrawn="1">
          <p15:clr>
            <a:srgbClr val="65CEFF"/>
          </p15:clr>
        </p15:guide>
        <p15:guide id="8" orient="horz" pos="664" userDrawn="1">
          <p15:clr>
            <a:srgbClr val="65CEFF"/>
          </p15:clr>
        </p15:guide>
        <p15:guide id="9" orient="horz" pos="891" userDrawn="1">
          <p15:clr>
            <a:srgbClr val="65CEFF"/>
          </p15:clr>
        </p15:guide>
        <p15:guide id="10" orient="horz" pos="3658" userDrawn="1">
          <p15:clr>
            <a:srgbClr val="65CEFF"/>
          </p15:clr>
        </p15:guide>
        <p15:guide id="11" orient="horz" pos="3885" userDrawn="1">
          <p15:clr>
            <a:srgbClr val="65CEFF"/>
          </p15:clr>
        </p15:guide>
        <p15:guide id="12" orient="horz" pos="4157" userDrawn="1">
          <p15:clr>
            <a:srgbClr val="65CE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color Deep Blue (with key visual)">
    <p:bg>
      <p:bgRef idx="1001">
        <a:schemeClr val="bg2"/>
      </p:bgRef>
    </p:bg>
    <p:spTree>
      <p:nvGrpSpPr>
        <p:cNvPr id="1" name=""/>
        <p:cNvGrpSpPr/>
        <p:nvPr/>
      </p:nvGrpSpPr>
      <p:grpSpPr>
        <a:xfrm>
          <a:off x="0" y="0"/>
          <a:ext cx="0" cy="0"/>
          <a:chOff x="0" y="0"/>
          <a:chExt cx="0" cy="0"/>
        </a:xfrm>
      </p:grpSpPr>
      <p:pic>
        <p:nvPicPr>
          <p:cNvPr id="4" name="Cognisphere" descr="A picture containing fish, monitor, keyboard, computer&#10;&#10;Description automatically generated">
            <a:extLst>
              <a:ext uri="{FF2B5EF4-FFF2-40B4-BE49-F238E27FC236}">
                <a16:creationId xmlns:a16="http://schemas.microsoft.com/office/drawing/2014/main" id="{AE83F1C5-95B7-47C3-B837-8191D1E397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25104918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color Deep Blue">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5" name="Footer Placeholder">
            <a:extLst>
              <a:ext uri="{FF2B5EF4-FFF2-40B4-BE49-F238E27FC236}">
                <a16:creationId xmlns:a16="http://schemas.microsoft.com/office/drawing/2014/main" id="{16495290-0795-4AB1-8AEA-2BB78678362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E8FC1C65-873A-4B8F-BB57-51EEBC35A1A9}"/>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0045345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4"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color Gradient (with key visual)">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4" name="Cognisphere" descr="A picture containing sky, water, star&#10;&#10;Description automatically generated">
            <a:extLst>
              <a:ext uri="{FF2B5EF4-FFF2-40B4-BE49-F238E27FC236}">
                <a16:creationId xmlns:a16="http://schemas.microsoft.com/office/drawing/2014/main" id="{E2F7C1AE-8376-445B-98CD-DBE6E96E38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33338126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3">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dient DB–Petrol 8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7" name="Cognisphere" descr="Background pattern&#10;&#10;Description automatically generated">
            <a:extLst>
              <a:ext uri="{FF2B5EF4-FFF2-40B4-BE49-F238E27FC236}">
                <a16:creationId xmlns:a16="http://schemas.microsoft.com/office/drawing/2014/main" id="{70837433-2C09-4518-AF0D-697A97CAC3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700"/>
            </a:stretch>
          </a:blipFill>
        </p:spPr>
        <p:txBody>
          <a:bodyPr rIns="0" bIns="0" anchor="t" anchorCtr="0">
            <a:spAutoFit/>
          </a:bodyPr>
          <a:lstStyle>
            <a:lvl1pPr marL="540000">
              <a:lnSpc>
                <a:spcPct val="100000"/>
              </a:lnSpc>
              <a:defRPr sz="8000">
                <a:solidFill>
                  <a:schemeClr val="tx1"/>
                </a:solidFill>
              </a:defRPr>
            </a:lvl1pPr>
          </a:lstStyle>
          <a:p>
            <a:r>
              <a:rPr lang="en-US" dirty="0"/>
              <a:t>Click to edit Master title style 80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7"/>
            <a:ext cx="9288000" cy="1930398"/>
          </a:xfrm>
          <a:prstGeom prst="rect">
            <a:avLst/>
          </a:prstGeom>
        </p:spPr>
        <p:txBody>
          <a:bodyPr lIns="0" tIns="349200">
            <a:noAutofit/>
          </a:bodyPr>
          <a:lstStyle>
            <a:lvl1pPr marL="0" indent="0" algn="l">
              <a:spcAft>
                <a:spcPts val="300"/>
              </a:spcAft>
              <a:buNone/>
              <a:defRPr sz="32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80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2813591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bleed color Gradien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5" name="Footer Placeholder">
            <a:extLst>
              <a:ext uri="{FF2B5EF4-FFF2-40B4-BE49-F238E27FC236}">
                <a16:creationId xmlns:a16="http://schemas.microsoft.com/office/drawing/2014/main" id="{E4BECE54-DDA8-4D2C-8A02-4C8E3E1585E1}"/>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07B7E75B-80B4-49F8-AA70-A41C9D896853}"/>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863976F1-B9C2-4217-A36A-7F1DCFF6EE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1106083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3705" userDrawn="1">
          <p15:clr>
            <a:srgbClr val="65CEFF"/>
          </p15:clr>
        </p15:guide>
        <p15:guide id="5" pos="3978" userDrawn="1">
          <p15:clr>
            <a:srgbClr val="65CEFF"/>
          </p15:clr>
        </p15:guide>
        <p15:guide id="7" pos="4975" userDrawn="1">
          <p15:clr>
            <a:srgbClr val="65CEFF"/>
          </p15:clr>
        </p15:guide>
        <p15:guide id="8" pos="5157" userDrawn="1">
          <p15:clr>
            <a:srgbClr val="65CEFF"/>
          </p15:clr>
        </p15:guide>
        <p15:guide id="9" pos="6472" userDrawn="1">
          <p15:clr>
            <a:srgbClr val="65CEFF"/>
          </p15:clr>
        </p15:guide>
        <p15:guide id="10" pos="7425" userDrawn="1">
          <p15:clr>
            <a:srgbClr val="65CEFF"/>
          </p15:clr>
        </p15:guide>
        <p15:guide id="11" orient="horz" pos="302" userDrawn="1">
          <p15:clr>
            <a:srgbClr val="65CEFF"/>
          </p15:clr>
        </p15:guide>
        <p15:guide id="12" orient="horz" pos="663" userDrawn="1">
          <p15:clr>
            <a:srgbClr val="65CEFF"/>
          </p15:clr>
        </p15:guide>
        <p15:guide id="13" orient="horz" pos="891" userDrawn="1">
          <p15:clr>
            <a:srgbClr val="65CEFF"/>
          </p15:clr>
        </p15:guide>
        <p15:guide id="14" orient="horz" pos="2206" userDrawn="1">
          <p15:clr>
            <a:srgbClr val="65CEFF"/>
          </p15:clr>
        </p15:guide>
        <p15:guide id="15" orient="horz" pos="2343" userDrawn="1">
          <p15:clr>
            <a:srgbClr val="65CEFF"/>
          </p15:clr>
        </p15:guide>
        <p15:guide id="16" orient="horz" pos="3658" userDrawn="1">
          <p15:clr>
            <a:srgbClr val="65CEFF"/>
          </p15:clr>
        </p15:guide>
        <p15:guide id="17" orient="horz" pos="3885" userDrawn="1">
          <p15:clr>
            <a:srgbClr val="65CEFF"/>
          </p15:clr>
        </p15:guide>
        <p15:guide id="18" orient="horz" pos="4157" userDrawn="1">
          <p15:clr>
            <a:srgbClr val="65CE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object (small)">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de-DE"/>
              <a:t>Mastertitelformat bearbeiten</a:t>
            </a:r>
            <a:endParaRPr lang="en-US"/>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7199313"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a:extLst>
              <a:ext uri="{FF2B5EF4-FFF2-40B4-BE49-F238E27FC236}">
                <a16:creationId xmlns:a16="http://schemas.microsoft.com/office/drawing/2014/main" id="{E519D384-FA09-4D60-95A8-589F157A93F4}"/>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7B1666FD-2258-443A-846C-6C7533C61D5C}"/>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8" name="Siemens Logo">
            <a:extLst>
              <a:ext uri="{FF2B5EF4-FFF2-40B4-BE49-F238E27FC236}">
                <a16:creationId xmlns:a16="http://schemas.microsoft.com/office/drawing/2014/main" id="{91EB517C-C8FD-4E2E-B744-DB952E96B47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842942607"/>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6472" userDrawn="1">
          <p15:clr>
            <a:srgbClr val="65CEFF"/>
          </p15:clr>
        </p15:guide>
        <p15:guide id="4" pos="7425" userDrawn="1">
          <p15:clr>
            <a:srgbClr val="65CEFF"/>
          </p15:clr>
        </p15:guide>
        <p15:guide id="5" orient="horz" pos="302" userDrawn="1">
          <p15:clr>
            <a:srgbClr val="65CEFF"/>
          </p15:clr>
        </p15:guide>
        <p15:guide id="6" orient="horz" pos="664" userDrawn="1">
          <p15:clr>
            <a:srgbClr val="65CEFF"/>
          </p15:clr>
        </p15:guide>
        <p15:guide id="7" orient="horz" pos="891"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object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p>
            <a:r>
              <a:rPr lang="de-DE"/>
              <a:t>Mastertitelformat bearbeiten</a:t>
            </a:r>
            <a:endParaRPr lang="en-US"/>
          </a:p>
        </p:txBody>
      </p:sp>
      <p:sp>
        <p:nvSpPr>
          <p:cNvPr id="3" name="Copy">
            <a:extLst>
              <a:ext uri="{FF2B5EF4-FFF2-40B4-BE49-F238E27FC236}">
                <a16:creationId xmlns:a16="http://schemas.microsoft.com/office/drawing/2014/main" id="{9CE7E2D8-94E8-4FE6-93A5-924CA3EC5315}"/>
              </a:ext>
            </a:extLst>
          </p:cNvPr>
          <p:cNvSpPr>
            <a:spLocks noGrp="1"/>
          </p:cNvSpPr>
          <p:nvPr>
            <p:ph idx="1"/>
          </p:nvPr>
        </p:nvSpPr>
        <p:spPr>
          <a:xfrm>
            <a:off x="411162" y="1414800"/>
            <a:ext cx="11376026"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a:extLst>
              <a:ext uri="{FF2B5EF4-FFF2-40B4-BE49-F238E27FC236}">
                <a16:creationId xmlns:a16="http://schemas.microsoft.com/office/drawing/2014/main" id="{7367E6C0-4D2C-4C5F-86D8-A2CFF0EB3D6A}"/>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6F746812-65E3-4C09-AC38-B0CFE93C8A95}"/>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907654598"/>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de-DE"/>
              <a:t>Mastertitelformat bearbeiten</a:t>
            </a:r>
            <a:endParaRPr lang="en-US"/>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a:extLst>
              <a:ext uri="{FF2B5EF4-FFF2-40B4-BE49-F238E27FC236}">
                <a16:creationId xmlns:a16="http://schemas.microsoft.com/office/drawing/2014/main" id="{33A503D1-D234-4258-9A03-D858B10BA46D}"/>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Slide Number Placeholder">
            <a:extLst>
              <a:ext uri="{FF2B5EF4-FFF2-40B4-BE49-F238E27FC236}">
                <a16:creationId xmlns:a16="http://schemas.microsoft.com/office/drawing/2014/main" id="{21AA656B-0BAF-4B75-90BE-93CAC5946C0B}"/>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951439580"/>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de-DE"/>
              <a:t>Mastertitelformat bearbeiten</a:t>
            </a:r>
            <a:endParaRPr lang="en-US"/>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3600000"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py 2">
            <a:extLst>
              <a:ext uri="{FF2B5EF4-FFF2-40B4-BE49-F238E27FC236}">
                <a16:creationId xmlns:a16="http://schemas.microsoft.com/office/drawing/2014/main" id="{BF3FF41E-3844-4153-B955-A1F3E9EC1D30}"/>
              </a:ext>
            </a:extLst>
          </p:cNvPr>
          <p:cNvSpPr>
            <a:spLocks noGrp="1"/>
          </p:cNvSpPr>
          <p:nvPr>
            <p:ph sz="half" idx="2"/>
          </p:nvPr>
        </p:nvSpPr>
        <p:spPr>
          <a:xfrm>
            <a:off x="4298400" y="1414800"/>
            <a:ext cx="3600000"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Copy 3">
            <a:extLst>
              <a:ext uri="{FF2B5EF4-FFF2-40B4-BE49-F238E27FC236}">
                <a16:creationId xmlns:a16="http://schemas.microsoft.com/office/drawing/2014/main" id="{F020B491-E63A-4FB5-94ED-2BC31EB35C33}"/>
              </a:ext>
            </a:extLst>
          </p:cNvPr>
          <p:cNvSpPr>
            <a:spLocks noGrp="1"/>
          </p:cNvSpPr>
          <p:nvPr>
            <p:ph sz="half" idx="12"/>
          </p:nvPr>
        </p:nvSpPr>
        <p:spPr>
          <a:xfrm>
            <a:off x="8186400" y="1414800"/>
            <a:ext cx="3600000"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a:extLst>
              <a:ext uri="{FF2B5EF4-FFF2-40B4-BE49-F238E27FC236}">
                <a16:creationId xmlns:a16="http://schemas.microsoft.com/office/drawing/2014/main" id="{E613FA68-C74A-4621-9563-250388EBCC8B}"/>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7" name="Slide Number Placeholder">
            <a:extLst>
              <a:ext uri="{FF2B5EF4-FFF2-40B4-BE49-F238E27FC236}">
                <a16:creationId xmlns:a16="http://schemas.microsoft.com/office/drawing/2014/main" id="{F9117D9C-D502-472C-A3C8-FA9087A2EDCE}"/>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48910675"/>
      </p:ext>
    </p:extLst>
  </p:cSld>
  <p:clrMapOvr>
    <a:masterClrMapping/>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p:txBody>
          <a:bodyPr/>
          <a:lstStyle/>
          <a:p>
            <a:r>
              <a:rPr lang="de-DE"/>
              <a:t>Mastertitelformat bearbeiten</a:t>
            </a:r>
            <a:endParaRPr lang="en-US"/>
          </a:p>
        </p:txBody>
      </p:sp>
      <p:sp>
        <p:nvSpPr>
          <p:cNvPr id="3" name="Copy 1">
            <a:extLst>
              <a:ext uri="{FF2B5EF4-FFF2-40B4-BE49-F238E27FC236}">
                <a16:creationId xmlns:a16="http://schemas.microsoft.com/office/drawing/2014/main" id="{A8B1D58A-DC84-4573-957E-9BEA9AAB308E}"/>
              </a:ext>
            </a:extLst>
          </p:cNvPr>
          <p:cNvSpPr>
            <a:spLocks noGrp="1"/>
          </p:cNvSpPr>
          <p:nvPr>
            <p:ph sz="half" idx="1"/>
          </p:nvPr>
        </p:nvSpPr>
        <p:spPr>
          <a:xfrm>
            <a:off x="411162" y="1414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Copy 2">
            <a:extLst>
              <a:ext uri="{FF2B5EF4-FFF2-40B4-BE49-F238E27FC236}">
                <a16:creationId xmlns:a16="http://schemas.microsoft.com/office/drawing/2014/main" id="{2871E7F7-6A93-4406-8617-80D9CFF396A8}"/>
              </a:ext>
            </a:extLst>
          </p:cNvPr>
          <p:cNvSpPr>
            <a:spLocks noGrp="1"/>
          </p:cNvSpPr>
          <p:nvPr>
            <p:ph sz="half" idx="12"/>
          </p:nvPr>
        </p:nvSpPr>
        <p:spPr>
          <a:xfrm>
            <a:off x="411162" y="3718800"/>
            <a:ext cx="5470526"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py 3">
            <a:extLst>
              <a:ext uri="{FF2B5EF4-FFF2-40B4-BE49-F238E27FC236}">
                <a16:creationId xmlns:a16="http://schemas.microsoft.com/office/drawing/2014/main" id="{BF3FF41E-3844-4153-B955-A1F3E9EC1D30}"/>
              </a:ext>
            </a:extLst>
          </p:cNvPr>
          <p:cNvSpPr>
            <a:spLocks noGrp="1"/>
          </p:cNvSpPr>
          <p:nvPr>
            <p:ph sz="half" idx="2"/>
          </p:nvPr>
        </p:nvSpPr>
        <p:spPr>
          <a:xfrm>
            <a:off x="6315075" y="1414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Copy 4">
            <a:extLst>
              <a:ext uri="{FF2B5EF4-FFF2-40B4-BE49-F238E27FC236}">
                <a16:creationId xmlns:a16="http://schemas.microsoft.com/office/drawing/2014/main" id="{7AD3B9B1-3210-46C8-8222-A0E11719EB88}"/>
              </a:ext>
            </a:extLst>
          </p:cNvPr>
          <p:cNvSpPr>
            <a:spLocks noGrp="1"/>
          </p:cNvSpPr>
          <p:nvPr>
            <p:ph sz="half" idx="13"/>
          </p:nvPr>
        </p:nvSpPr>
        <p:spPr>
          <a:xfrm>
            <a:off x="6315075" y="3718800"/>
            <a:ext cx="5465763" cy="2088000"/>
          </a:xfrm>
          <a:prstGeom prst="rect">
            <a:avLst/>
          </a:prstGeo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a:extLst>
              <a:ext uri="{FF2B5EF4-FFF2-40B4-BE49-F238E27FC236}">
                <a16:creationId xmlns:a16="http://schemas.microsoft.com/office/drawing/2014/main" id="{1DF6F0C8-00D9-4034-B3CC-D376702BE1C8}"/>
              </a:ext>
            </a:extLst>
          </p:cNvPr>
          <p:cNvSpPr>
            <a:spLocks noGrp="1"/>
          </p:cNvSpPr>
          <p:nvPr>
            <p:ph type="ftr" sz="quarter" idx="14"/>
          </p:nvPr>
        </p:nvSpPr>
        <p:spPr/>
        <p:txBody>
          <a:bodyPr/>
          <a:lstStyle/>
          <a:p>
            <a:pPr>
              <a:lnSpc>
                <a:spcPct val="100000"/>
              </a:lnSpc>
            </a:pPr>
            <a:r>
              <a:rPr lang="en-US"/>
              <a:t>Unrestricted | © Siemens 2021 | Dr. Andreas Litzinger, José Malagon | SE DG EA | 2021-05-27</a:t>
            </a:r>
            <a:endParaRPr lang="en-US" dirty="0"/>
          </a:p>
        </p:txBody>
      </p:sp>
      <p:sp>
        <p:nvSpPr>
          <p:cNvPr id="7" name="Slide Number Placeholder">
            <a:extLst>
              <a:ext uri="{FF2B5EF4-FFF2-40B4-BE49-F238E27FC236}">
                <a16:creationId xmlns:a16="http://schemas.microsoft.com/office/drawing/2014/main" id="{53D55964-F7E8-48E3-84D5-FE4FE835C563}"/>
              </a:ext>
            </a:extLst>
          </p:cNvPr>
          <p:cNvSpPr>
            <a:spLocks noGrp="1"/>
          </p:cNvSpPr>
          <p:nvPr>
            <p:ph type="sldNum" sz="quarter" idx="15"/>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6FCACBED-2537-4F3E-8D2C-E601410053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503860774"/>
      </p:ext>
    </p:extLst>
  </p:cSld>
  <p:clrMapOvr>
    <a:masterClrMapping/>
  </p:clrMapOvr>
  <p:extLst>
    <p:ext uri="{DCECCB84-F9BA-43D5-87BE-67443E8EF086}">
      <p15:sldGuideLst xmlns:p15="http://schemas.microsoft.com/office/powerpoint/2012/main">
        <p15:guide id="1" pos="259" userDrawn="1">
          <p15:clr>
            <a:srgbClr val="65CEFF"/>
          </p15:clr>
        </p15:guide>
        <p15:guide id="2" pos="3705" userDrawn="1">
          <p15:clr>
            <a:srgbClr val="65CEFF"/>
          </p15:clr>
        </p15:guide>
        <p15:guide id="3" pos="3978"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2206" userDrawn="1">
          <p15:clr>
            <a:srgbClr val="65CEFF"/>
          </p15:clr>
        </p15:guide>
        <p15:guide id="10" orient="horz" pos="2343"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68133C-15D2-4F33-802E-DF15E7891829}"/>
              </a:ext>
            </a:extLst>
          </p:cNvPr>
          <p:cNvSpPr>
            <a:spLocks noGrp="1"/>
          </p:cNvSpPr>
          <p:nvPr>
            <p:ph type="title"/>
          </p:nvPr>
        </p:nvSpPr>
        <p:spPr/>
        <p:txBody>
          <a:bodyPr/>
          <a:lstStyle/>
          <a:p>
            <a:r>
              <a:rPr lang="de-DE"/>
              <a:t>Mastertitelformat bearbeiten</a:t>
            </a:r>
            <a:endParaRPr lang="en-US"/>
          </a:p>
        </p:txBody>
      </p:sp>
      <p:sp>
        <p:nvSpPr>
          <p:cNvPr id="7" name="Picture Placeholder">
            <a:extLst>
              <a:ext uri="{FF2B5EF4-FFF2-40B4-BE49-F238E27FC236}">
                <a16:creationId xmlns:a16="http://schemas.microsoft.com/office/drawing/2014/main" id="{90866A30-329B-420B-B42B-2C69E0DE6D9B}"/>
              </a:ext>
            </a:extLst>
          </p:cNvPr>
          <p:cNvSpPr>
            <a:spLocks noGrp="1"/>
          </p:cNvSpPr>
          <p:nvPr>
            <p:ph type="pic" sz="quarter" idx="12"/>
          </p:nvPr>
        </p:nvSpPr>
        <p:spPr>
          <a:xfrm>
            <a:off x="411161" y="1414800"/>
            <a:ext cx="7199313" cy="4752000"/>
          </a:xfrm>
          <a:solidFill>
            <a:schemeClr val="bg2"/>
          </a:solidFill>
        </p:spPr>
        <p:txBody>
          <a:bodyPr>
            <a:noAutofit/>
          </a:bodyPr>
          <a:lstStyle/>
          <a:p>
            <a:r>
              <a:rPr lang="de-DE"/>
              <a:t>Bild durch Klicken auf Symbol hinzufügen</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Footer Placeholder">
            <a:extLst>
              <a:ext uri="{FF2B5EF4-FFF2-40B4-BE49-F238E27FC236}">
                <a16:creationId xmlns:a16="http://schemas.microsoft.com/office/drawing/2014/main" id="{33756E69-CA2F-47EC-9D32-CB09C4CD83F1}"/>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5" name="Slide Number Placeholder">
            <a:extLst>
              <a:ext uri="{FF2B5EF4-FFF2-40B4-BE49-F238E27FC236}">
                <a16:creationId xmlns:a16="http://schemas.microsoft.com/office/drawing/2014/main" id="{95022CCB-0484-488B-8637-222C3919B0F7}"/>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F468BE17-5D03-45C2-9D37-CF354AAA958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408848882"/>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without logo (Spot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C7B869-3095-4D4F-B832-8B6077991AA5}"/>
              </a:ext>
            </a:extLst>
          </p:cNvPr>
          <p:cNvSpPr>
            <a:spLocks noGrp="1"/>
          </p:cNvSpPr>
          <p:nvPr>
            <p:ph type="title"/>
          </p:nvPr>
        </p:nvSpPr>
        <p:spPr/>
        <p:txBody>
          <a:bodyPr/>
          <a:lstStyle/>
          <a:p>
            <a:r>
              <a:rPr lang="de-DE"/>
              <a:t>Mastertitelformat bearbeiten</a:t>
            </a:r>
            <a:endParaRPr lang="en-US"/>
          </a:p>
        </p:txBody>
      </p:sp>
      <p:sp>
        <p:nvSpPr>
          <p:cNvPr id="9" name="Picture Placeholder">
            <a:extLst>
              <a:ext uri="{FF2B5EF4-FFF2-40B4-BE49-F238E27FC236}">
                <a16:creationId xmlns:a16="http://schemas.microsoft.com/office/drawing/2014/main" id="{299C05E6-AE55-4C36-8543-1DA3751542EB}"/>
              </a:ext>
            </a:extLst>
          </p:cNvPr>
          <p:cNvSpPr>
            <a:spLocks noGrp="1"/>
          </p:cNvSpPr>
          <p:nvPr>
            <p:ph type="pic" sz="quarter" idx="12"/>
          </p:nvPr>
        </p:nvSpPr>
        <p:spPr>
          <a:xfrm>
            <a:off x="411163" y="1414800"/>
            <a:ext cx="7199311" cy="4752000"/>
          </a:xfrm>
          <a:solidFill>
            <a:schemeClr val="bg2"/>
          </a:solidFill>
        </p:spPr>
        <p:txBody>
          <a:bodyPr/>
          <a:lstStyle/>
          <a:p>
            <a:r>
              <a:rPr lang="de-DE"/>
              <a:t>Bild durch Klicken auf Symbol hinzufügen</a:t>
            </a:r>
            <a:endParaRPr lang="en-US" dirty="0"/>
          </a:p>
        </p:txBody>
      </p:sp>
      <p:sp>
        <p:nvSpPr>
          <p:cNvPr id="4" name="Copy">
            <a:extLst>
              <a:ext uri="{FF2B5EF4-FFF2-40B4-BE49-F238E27FC236}">
                <a16:creationId xmlns:a16="http://schemas.microsoft.com/office/drawing/2014/main" id="{BF3FF41E-3844-4153-B955-A1F3E9EC1D30}"/>
              </a:ext>
            </a:extLst>
          </p:cNvPr>
          <p:cNvSpPr>
            <a:spLocks noGrp="1"/>
          </p:cNvSpPr>
          <p:nvPr>
            <p:ph sz="half" idx="2"/>
          </p:nvPr>
        </p:nvSpPr>
        <p:spPr>
          <a:xfrm>
            <a:off x="8043189" y="1414800"/>
            <a:ext cx="3744000" cy="4752000"/>
          </a:xfrm>
          <a:prstGeom prst="rect">
            <a:avLst/>
          </a:prstGeo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a:extLst>
              <a:ext uri="{FF2B5EF4-FFF2-40B4-BE49-F238E27FC236}">
                <a16:creationId xmlns:a16="http://schemas.microsoft.com/office/drawing/2014/main" id="{2BA12055-C879-45E9-A105-2B26D233C9D4}"/>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7" name="Slide Number Placeholder">
            <a:extLst>
              <a:ext uri="{FF2B5EF4-FFF2-40B4-BE49-F238E27FC236}">
                <a16:creationId xmlns:a16="http://schemas.microsoft.com/office/drawing/2014/main" id="{9AD82E40-8759-4AAC-B9F2-63E0F2C4CC7C}"/>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3664610299"/>
      </p:ext>
    </p:extLst>
  </p:cSld>
  <p:clrMapOvr>
    <a:masterClrMapping/>
  </p:clrMapOvr>
  <p:extLst>
    <p:ext uri="{DCECCB84-F9BA-43D5-87BE-67443E8EF086}">
      <p15:sldGuideLst xmlns:p15="http://schemas.microsoft.com/office/powerpoint/2012/main">
        <p15:guide id="1" pos="259" userDrawn="1">
          <p15:clr>
            <a:srgbClr val="65CEFF"/>
          </p15:clr>
        </p15:guide>
        <p15:guide id="2" pos="4794" userDrawn="1">
          <p15:clr>
            <a:srgbClr val="65CEFF"/>
          </p15:clr>
        </p15:guide>
        <p15:guide id="3" pos="5066" userDrawn="1">
          <p15:clr>
            <a:srgbClr val="65CEFF"/>
          </p15:clr>
        </p15:guide>
        <p15:guide id="4" pos="6472" userDrawn="1">
          <p15:clr>
            <a:srgbClr val="65CEFF"/>
          </p15:clr>
        </p15:guide>
        <p15:guide id="5" pos="7425" userDrawn="1">
          <p15:clr>
            <a:srgbClr val="65CEFF"/>
          </p15:clr>
        </p15:guide>
        <p15:guide id="6" orient="horz" pos="302" userDrawn="1">
          <p15:clr>
            <a:srgbClr val="65CEFF"/>
          </p15:clr>
        </p15:guide>
        <p15:guide id="7" orient="horz" pos="664" userDrawn="1">
          <p15:clr>
            <a:srgbClr val="65CEFF"/>
          </p15:clr>
        </p15:guide>
        <p15:guide id="8" orient="horz" pos="891" userDrawn="1">
          <p15:clr>
            <a:srgbClr val="65CEFF"/>
          </p15:clr>
        </p15:guide>
        <p15:guide id="9" orient="horz" pos="3658" userDrawn="1">
          <p15:clr>
            <a:srgbClr val="65CEFF"/>
          </p15:clr>
        </p15:guide>
        <p15:guide id="10" orient="horz" pos="3885" userDrawn="1">
          <p15:clr>
            <a:srgbClr val="65CEFF"/>
          </p15:clr>
        </p15:guide>
        <p15:guide id="11" orient="horz" pos="4157" userDrawn="1">
          <p15:clr>
            <a:srgbClr val="65CE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table (larg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9C4633C1-8D3E-45A5-A522-817574663A85}"/>
              </a:ext>
            </a:extLst>
          </p:cNvPr>
          <p:cNvSpPr>
            <a:spLocks noGrp="1"/>
          </p:cNvSpPr>
          <p:nvPr>
            <p:ph type="title"/>
          </p:nvPr>
        </p:nvSpPr>
        <p:spPr/>
        <p:txBody>
          <a:bodyPr/>
          <a:lstStyle>
            <a:lvl1pPr>
              <a:defRPr>
                <a:solidFill>
                  <a:schemeClr val="accent1"/>
                </a:solidFill>
              </a:defRPr>
            </a:lvl1pPr>
          </a:lstStyle>
          <a:p>
            <a:r>
              <a:rPr lang="de-DE"/>
              <a:t>Mastertitelformat bearbeiten</a:t>
            </a:r>
            <a:endParaRPr lang="en-US" dirty="0"/>
          </a:p>
        </p:txBody>
      </p:sp>
      <p:sp>
        <p:nvSpPr>
          <p:cNvPr id="6" name="Table Placeholder">
            <a:extLst>
              <a:ext uri="{FF2B5EF4-FFF2-40B4-BE49-F238E27FC236}">
                <a16:creationId xmlns:a16="http://schemas.microsoft.com/office/drawing/2014/main" id="{D41D1FE0-EDDA-47B8-BF1F-831D4733C32A}"/>
              </a:ext>
            </a:extLst>
          </p:cNvPr>
          <p:cNvSpPr>
            <a:spLocks noGrp="1"/>
          </p:cNvSpPr>
          <p:nvPr>
            <p:ph type="tbl" sz="quarter" idx="12"/>
          </p:nvPr>
        </p:nvSpPr>
        <p:spPr>
          <a:xfrm>
            <a:off x="404812" y="1414461"/>
            <a:ext cx="11376026" cy="4392000"/>
          </a:xfrm>
        </p:spPr>
        <p:txBody>
          <a:bodyPr/>
          <a:lstStyle/>
          <a:p>
            <a:r>
              <a:rPr lang="de-DE"/>
              <a:t>Tabelle durch Klicken auf Symbol hinzufügen</a:t>
            </a:r>
            <a:endParaRPr lang="en-US" dirty="0"/>
          </a:p>
        </p:txBody>
      </p:sp>
      <p:sp>
        <p:nvSpPr>
          <p:cNvPr id="3" name="Footer Placeholder">
            <a:extLst>
              <a:ext uri="{FF2B5EF4-FFF2-40B4-BE49-F238E27FC236}">
                <a16:creationId xmlns:a16="http://schemas.microsoft.com/office/drawing/2014/main" id="{9CEA2FAD-1597-4F5C-878D-02CB854024F3}"/>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5" name="Slide Number Placeholder">
            <a:extLst>
              <a:ext uri="{FF2B5EF4-FFF2-40B4-BE49-F238E27FC236}">
                <a16:creationId xmlns:a16="http://schemas.microsoft.com/office/drawing/2014/main" id="{CE0A22CB-5E69-4817-B713-C02B97CF6B91}"/>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2EA6CE5F-6FF7-4E0A-AEB2-1A7C43CE05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912428891"/>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302" userDrawn="1">
          <p15:clr>
            <a:srgbClr val="65CEFF"/>
          </p15:clr>
        </p15:guide>
        <p15:guide id="5" orient="horz" pos="664" userDrawn="1">
          <p15:clr>
            <a:srgbClr val="65CEFF"/>
          </p15:clr>
        </p15:guide>
        <p15:guide id="6" orient="horz" pos="891" userDrawn="1">
          <p15:clr>
            <a:srgbClr val="65CEFF"/>
          </p15:clr>
        </p15:guide>
        <p15:guide id="7" orient="horz" pos="3658" userDrawn="1">
          <p15:clr>
            <a:srgbClr val="65CEFF"/>
          </p15:clr>
        </p15:guide>
        <p15:guide id="8" orient="horz" pos="3885" userDrawn="1">
          <p15:clr>
            <a:srgbClr val="65CEFF"/>
          </p15:clr>
        </p15:guide>
        <p15:guide id="9" orient="horz" pos="4157" userDrawn="1">
          <p15:clr>
            <a:srgbClr val="65CE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flow">
    <p:bg>
      <p:bgRef idx="1001">
        <a:schemeClr val="bg2"/>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F2A455C-53B1-4792-8EA9-F00926C48E39}"/>
              </a:ext>
            </a:extLst>
          </p:cNvPr>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3" name="Copy 1">
            <a:extLst>
              <a:ext uri="{FF2B5EF4-FFF2-40B4-BE49-F238E27FC236}">
                <a16:creationId xmlns:a16="http://schemas.microsoft.com/office/drawing/2014/main" id="{9CE7E2D8-94E8-4FE6-93A5-924CA3EC5315}"/>
              </a:ext>
            </a:extLst>
          </p:cNvPr>
          <p:cNvSpPr>
            <a:spLocks noGrp="1"/>
          </p:cNvSpPr>
          <p:nvPr>
            <p:ph idx="1"/>
          </p:nvPr>
        </p:nvSpPr>
        <p:spPr>
          <a:xfrm>
            <a:off x="411162"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Copy 2">
            <a:extLst>
              <a:ext uri="{FF2B5EF4-FFF2-40B4-BE49-F238E27FC236}">
                <a16:creationId xmlns:a16="http://schemas.microsoft.com/office/drawing/2014/main" id="{3AC3CE10-0C4B-4A11-BA76-8CAFED13661C}"/>
              </a:ext>
            </a:extLst>
          </p:cNvPr>
          <p:cNvSpPr>
            <a:spLocks noGrp="1"/>
          </p:cNvSpPr>
          <p:nvPr>
            <p:ph idx="13"/>
          </p:nvPr>
        </p:nvSpPr>
        <p:spPr>
          <a:xfrm>
            <a:off x="4299176" y="1414462"/>
            <a:ext cx="3600000" cy="4392000"/>
          </a:xfrm>
          <a:prstGeom prst="rect">
            <a:avLst/>
          </a:prstGeom>
          <a:ln w="19050">
            <a:solidFill>
              <a:schemeClr val="accent2"/>
            </a:solidFill>
          </a:ln>
        </p:spPr>
        <p:txBody>
          <a:bodyPr lIns="216000" tIns="144000" rIns="216000" bIns="144000">
            <a:noAutofit/>
          </a:bodyPr>
          <a:lstStyle>
            <a:lvl1pPr>
              <a:defRPr>
                <a:ln>
                  <a:noFill/>
                </a:ln>
              </a:defRPr>
            </a:lvl1pPr>
            <a:lvl2pPr>
              <a:buClr>
                <a:srgbClr val="00FFB9"/>
              </a:buClr>
              <a:defRPr>
                <a:ln>
                  <a:noFill/>
                </a:ln>
              </a:defRPr>
            </a:lvl2pPr>
            <a:lvl3pPr>
              <a:buClr>
                <a:srgbClr val="00FFB9"/>
              </a:buClr>
              <a:defRPr>
                <a:ln>
                  <a:noFill/>
                </a:ln>
              </a:defRPr>
            </a:lvl3pPr>
            <a:lvl4pPr>
              <a:buClr>
                <a:srgbClr val="00FFB9"/>
              </a:buClr>
              <a:defRPr>
                <a:ln>
                  <a:noFill/>
                </a:ln>
              </a:defRPr>
            </a:lvl4pPr>
            <a:lvl5pPr>
              <a:buClr>
                <a:srgbClr val="00FFB9"/>
              </a:buClr>
              <a:defRPr>
                <a:ln>
                  <a:noFill/>
                </a:ln>
              </a:defRPr>
            </a:lvl5pPr>
            <a:lvl6pPr>
              <a:buClr>
                <a:srgbClr val="00FFB9"/>
              </a:buClr>
              <a:defRPr>
                <a:ln>
                  <a:noFill/>
                </a:ln>
              </a:defRPr>
            </a:lvl6pPr>
            <a:lvl7pPr>
              <a:buClr>
                <a:srgbClr val="00FFB9"/>
              </a:buClr>
              <a:defRPr>
                <a:ln>
                  <a:noFill/>
                </a:ln>
              </a:defRPr>
            </a:lvl7pPr>
            <a:lvl8pPr>
              <a:buClr>
                <a:srgbClr val="00FFB9"/>
              </a:buClr>
              <a:defRPr>
                <a:ln>
                  <a:noFill/>
                </a:ln>
              </a:defRPr>
            </a:lvl8pPr>
            <a:lvl9pPr>
              <a:buClr>
                <a:srgbClr val="00FFB9"/>
              </a:buClr>
              <a:defRPr>
                <a:ln>
                  <a:noFill/>
                </a:ln>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Copy 3">
            <a:extLst>
              <a:ext uri="{FF2B5EF4-FFF2-40B4-BE49-F238E27FC236}">
                <a16:creationId xmlns:a16="http://schemas.microsoft.com/office/drawing/2014/main" id="{E840DCCC-8E77-40B8-B94B-A4D3A4D77826}"/>
              </a:ext>
            </a:extLst>
          </p:cNvPr>
          <p:cNvSpPr>
            <a:spLocks noGrp="1"/>
          </p:cNvSpPr>
          <p:nvPr>
            <p:ph idx="12"/>
          </p:nvPr>
        </p:nvSpPr>
        <p:spPr>
          <a:xfrm>
            <a:off x="8187189" y="1414462"/>
            <a:ext cx="3600000" cy="4392000"/>
          </a:xfrm>
          <a:prstGeom prst="rect">
            <a:avLst/>
          </a:prstGeom>
          <a:solidFill>
            <a:schemeClr val="tx2"/>
          </a:solidFill>
          <a:ln w="19050">
            <a:solidFill>
              <a:schemeClr val="tx1"/>
            </a:solidFill>
          </a:ln>
        </p:spPr>
        <p:txBody>
          <a:bodyPr lIns="216000" tIns="144000" rIns="216000" bIns="144000">
            <a:noAutofit/>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vl6pPr>
              <a:buClr>
                <a:schemeClr val="accent1"/>
              </a:buClr>
              <a:defRPr>
                <a:solidFill>
                  <a:schemeClr val="bg1"/>
                </a:solidFill>
              </a:defRPr>
            </a:lvl6pPr>
            <a:lvl7pPr>
              <a:buClr>
                <a:schemeClr val="accent1"/>
              </a:buClr>
              <a:defRPr>
                <a:solidFill>
                  <a:schemeClr val="bg1"/>
                </a:solidFill>
              </a:defRPr>
            </a:lvl7pPr>
            <a:lvl8pPr>
              <a:buClr>
                <a:schemeClr val="accent1"/>
              </a:buClr>
              <a:defRPr>
                <a:solidFill>
                  <a:schemeClr val="bg1"/>
                </a:solidFill>
              </a:defRPr>
            </a:lvl8pPr>
            <a:lvl9pPr>
              <a:buClr>
                <a:schemeClr val="accent1"/>
              </a:buClr>
              <a:defRPr>
                <a:solidFill>
                  <a:schemeClr val="bg1"/>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ooter Placeholder">
            <a:extLst>
              <a:ext uri="{FF2B5EF4-FFF2-40B4-BE49-F238E27FC236}">
                <a16:creationId xmlns:a16="http://schemas.microsoft.com/office/drawing/2014/main" id="{91FCCEDD-7521-4BD5-8A32-A62DA6246709}"/>
              </a:ext>
            </a:extLst>
          </p:cNvPr>
          <p:cNvSpPr>
            <a:spLocks noGrp="1"/>
          </p:cNvSpPr>
          <p:nvPr>
            <p:ph type="ftr" sz="quarter" idx="14"/>
          </p:nvPr>
        </p:nvSpPr>
        <p:spPr/>
        <p:txBody>
          <a:bodyPr/>
          <a:lstStyle/>
          <a:p>
            <a:pPr>
              <a:lnSpc>
                <a:spcPct val="100000"/>
              </a:lnSpc>
            </a:pPr>
            <a:r>
              <a:rPr lang="en-US"/>
              <a:t>Unrestricted | © Siemens 2021 | Dr. Andreas Litzinger, José Malagon | SE DG EA | 2021-05-27</a:t>
            </a:r>
            <a:endParaRPr lang="en-US" dirty="0"/>
          </a:p>
        </p:txBody>
      </p:sp>
      <p:sp>
        <p:nvSpPr>
          <p:cNvPr id="7" name="Slide Number Placeholder">
            <a:extLst>
              <a:ext uri="{FF2B5EF4-FFF2-40B4-BE49-F238E27FC236}">
                <a16:creationId xmlns:a16="http://schemas.microsoft.com/office/drawing/2014/main" id="{DC2AAE3E-7F56-4838-BCE7-6B966549F4DA}"/>
              </a:ext>
            </a:extLst>
          </p:cNvPr>
          <p:cNvSpPr>
            <a:spLocks noGrp="1"/>
          </p:cNvSpPr>
          <p:nvPr>
            <p:ph type="sldNum" sz="quarter" idx="15"/>
          </p:nvPr>
        </p:nvSpPr>
        <p:spPr/>
        <p:txBody>
          <a:bodyPr/>
          <a:lstStyle/>
          <a:p>
            <a:r>
              <a:rPr lang="en-US"/>
              <a:t>Page </a:t>
            </a:r>
            <a:fld id="{15EBE321-CBB1-4E91-BD14-37C8D44326FB}" type="slidenum">
              <a:rPr lang="en-US" smtClean="0"/>
              <a:pPr/>
              <a:t>‹Nr.›</a:t>
            </a:fld>
            <a:endParaRPr lang="en-US" dirty="0"/>
          </a:p>
        </p:txBody>
      </p:sp>
      <p:pic>
        <p:nvPicPr>
          <p:cNvPr id="9" name="Siemens Logo">
            <a:extLst>
              <a:ext uri="{FF2B5EF4-FFF2-40B4-BE49-F238E27FC236}">
                <a16:creationId xmlns:a16="http://schemas.microsoft.com/office/drawing/2014/main" id="{E5DDD55C-5C17-4BCD-A9BB-FE8A69DC48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601582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2526" userDrawn="1">
          <p15:clr>
            <a:srgbClr val="65CEFF"/>
          </p15:clr>
        </p15:guide>
        <p15:guide id="3" pos="2708" userDrawn="1">
          <p15:clr>
            <a:srgbClr val="65CEFF"/>
          </p15:clr>
        </p15:guide>
        <p15:guide id="4" pos="4975" userDrawn="1">
          <p15:clr>
            <a:srgbClr val="65CEFF"/>
          </p15:clr>
        </p15:guide>
        <p15:guide id="5" pos="5157" userDrawn="1">
          <p15:clr>
            <a:srgbClr val="65CEFF"/>
          </p15:clr>
        </p15:guide>
        <p15:guide id="6" pos="6472" userDrawn="1">
          <p15:clr>
            <a:srgbClr val="65CEFF"/>
          </p15:clr>
        </p15:guide>
        <p15:guide id="7" pos="7425" userDrawn="1">
          <p15:clr>
            <a:srgbClr val="65CEFF"/>
          </p15:clr>
        </p15:guide>
        <p15:guide id="8" orient="horz" pos="302" userDrawn="1">
          <p15:clr>
            <a:srgbClr val="65CEFF"/>
          </p15:clr>
        </p15:guide>
        <p15:guide id="9" orient="horz" pos="664" userDrawn="1">
          <p15:clr>
            <a:srgbClr val="65CEFF"/>
          </p15:clr>
        </p15:guide>
        <p15:guide id="10" orient="horz" pos="891" userDrawn="1">
          <p15:clr>
            <a:srgbClr val="65CEFF"/>
          </p15:clr>
        </p15:guide>
        <p15:guide id="11" orient="horz" pos="3658" userDrawn="1">
          <p15:clr>
            <a:srgbClr val="65CEFF"/>
          </p15:clr>
        </p15:guide>
        <p15:guide id="12" orient="horz" pos="3885" userDrawn="1">
          <p15:clr>
            <a:srgbClr val="65CEFF"/>
          </p15:clr>
        </p15:guide>
        <p15:guide id="13" orient="horz" pos="4157" userDrawn="1">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adient DB–Petrol 6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Background pattern&#10;&#10;Description automatically generated">
            <a:extLst>
              <a:ext uri="{FF2B5EF4-FFF2-40B4-BE49-F238E27FC236}">
                <a16:creationId xmlns:a16="http://schemas.microsoft.com/office/drawing/2014/main" id="{DF3DAF0E-BB8A-4082-8CE7-1BBCE61C8C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4"/>
            <a:ext cx="11376788" cy="2769989"/>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rIns="0" bIns="0" anchor="t" anchorCtr="0">
            <a:spAutoFit/>
          </a:bodyPr>
          <a:lstStyle>
            <a:lvl1pPr marL="414000">
              <a:lnSpc>
                <a:spcPct val="100000"/>
              </a:lnSpc>
              <a:defRPr sz="6000">
                <a:solidFill>
                  <a:schemeClr val="tx1"/>
                </a:solidFill>
              </a:defRPr>
            </a:lvl1pPr>
          </a:lstStyle>
          <a:p>
            <a:r>
              <a:rPr lang="en-US" dirty="0"/>
              <a:t>Click to edit </a:t>
            </a:r>
            <a:br>
              <a:rPr lang="en-US" dirty="0"/>
            </a:br>
            <a:r>
              <a:rPr lang="en-US" dirty="0"/>
              <a:t>Master title style</a:t>
            </a:r>
            <a:br>
              <a:rPr lang="en-US" dirty="0"/>
            </a:br>
            <a:r>
              <a:rPr lang="en-US" dirty="0"/>
              <a:t>3 lines 60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4184453"/>
            <a:ext cx="9288000" cy="1622621"/>
          </a:xfrm>
          <a:prstGeom prst="rect">
            <a:avLst/>
          </a:prstGeom>
        </p:spPr>
        <p:txBody>
          <a:bodyPr lIns="0" tIns="349200">
            <a:noAutofit/>
          </a:bodyPr>
          <a:lstStyle>
            <a:lvl1pPr marL="0" indent="0" algn="l">
              <a:spcAft>
                <a:spcPts val="300"/>
              </a:spcAft>
              <a:buNone/>
              <a:defRPr sz="24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24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60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31654260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760" cy="4104000"/>
          </a:xfrm>
        </p:spPr>
        <p:txBody>
          <a:bodyPr>
            <a:noAutofit/>
          </a:bodyPr>
          <a:lstStyle>
            <a:lvl1pPr marL="0">
              <a:lnSpc>
                <a:spcPct val="110000"/>
              </a:lnSpc>
              <a:spcAft>
                <a:spcPts val="0"/>
              </a:spcAft>
              <a:defRPr sz="4800" b="0">
                <a:solidFill>
                  <a:schemeClr val="tx2"/>
                </a:solidFill>
              </a:defRPr>
            </a:lvl1pPr>
            <a:lvl2pPr marL="36000" indent="0">
              <a:lnSpc>
                <a:spcPct val="110000"/>
              </a:lnSpc>
              <a:spcBef>
                <a:spcPts val="600"/>
              </a:spcBef>
              <a:spcAft>
                <a:spcPts val="0"/>
              </a:spcAft>
              <a:buNone/>
              <a:defRPr sz="1800">
                <a:solidFill>
                  <a:schemeClr val="tx1"/>
                </a:solidFill>
              </a:defRPr>
            </a:lvl2pPr>
            <a:lvl3pPr marL="36000" indent="0">
              <a:lnSpc>
                <a:spcPct val="110000"/>
              </a:lnSpc>
              <a:spcBef>
                <a:spcPts val="600"/>
              </a:spcBef>
              <a:spcAft>
                <a:spcPts val="0"/>
              </a:spcAft>
              <a:buNone/>
              <a:defRPr sz="1800">
                <a:solidFill>
                  <a:schemeClr val="accent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2" name="Quote marks">
            <a:extLst>
              <a:ext uri="{FF2B5EF4-FFF2-40B4-BE49-F238E27FC236}">
                <a16:creationId xmlns:a16="http://schemas.microsoft.com/office/drawing/2014/main" id="{58EF2AB0-A78A-44C9-9A7D-F20D9ED854E0}"/>
              </a:ext>
            </a:extLst>
          </p:cNvPr>
          <p:cNvSpPr/>
          <p:nvPr/>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6AEDD147-ACC0-4A9C-9043-90612765C0FA}"/>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3" name="Slide Number Placeholder">
            <a:extLst>
              <a:ext uri="{FF2B5EF4-FFF2-40B4-BE49-F238E27FC236}">
                <a16:creationId xmlns:a16="http://schemas.microsoft.com/office/drawing/2014/main" id="{4131F54F-C70B-4435-91E6-F995F83E6C69}"/>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263419937"/>
      </p:ext>
    </p:extLst>
  </p:cSld>
  <p:clrMapOvr>
    <a:masterClrMapping/>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2206" userDrawn="1">
          <p15:clr>
            <a:srgbClr val="65CEFF"/>
          </p15:clr>
        </p15:guide>
        <p15:guide id="7" orient="horz" pos="2343" userDrawn="1">
          <p15:clr>
            <a:srgbClr val="65CEFF"/>
          </p15:clr>
        </p15:guide>
        <p15:guide id="8" orient="horz" pos="3658" userDrawn="1">
          <p15:clr>
            <a:srgbClr val="65CEFF"/>
          </p15:clr>
        </p15:guide>
        <p15:guide id="9" orient="horz" pos="3885" userDrawn="1">
          <p15:clr>
            <a:srgbClr val="65CEFF"/>
          </p15:clr>
        </p15:guide>
        <p15:guide id="10" orient="horz" pos="4157" userDrawn="1">
          <p15:clr>
            <a:srgbClr val="65CE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bg2"/>
        </a:solidFill>
        <a:effectLst/>
      </p:bgPr>
    </p:bg>
    <p:spTree>
      <p:nvGrpSpPr>
        <p:cNvPr id="1" name=""/>
        <p:cNvGrpSpPr/>
        <p:nvPr/>
      </p:nvGrpSpPr>
      <p:grpSpPr>
        <a:xfrm>
          <a:off x="0" y="0"/>
          <a:ext cx="0" cy="0"/>
          <a:chOff x="0" y="0"/>
          <a:chExt cx="0" cy="0"/>
        </a:xfrm>
      </p:grpSpPr>
      <p:sp>
        <p:nvSpPr>
          <p:cNvPr id="7" name="Copy">
            <a:extLst>
              <a:ext uri="{FF2B5EF4-FFF2-40B4-BE49-F238E27FC236}">
                <a16:creationId xmlns:a16="http://schemas.microsoft.com/office/drawing/2014/main" id="{9E21D6DF-C9DB-4F02-863A-C5513347A27E}"/>
              </a:ext>
            </a:extLst>
          </p:cNvPr>
          <p:cNvSpPr>
            <a:spLocks noGrp="1"/>
          </p:cNvSpPr>
          <p:nvPr>
            <p:ph type="body" sz="quarter" idx="12" hasCustomPrompt="1"/>
          </p:nvPr>
        </p:nvSpPr>
        <p:spPr>
          <a:xfrm>
            <a:off x="1022400" y="1702799"/>
            <a:ext cx="9252000" cy="4104000"/>
          </a:xfrm>
        </p:spPr>
        <p:txBody>
          <a:bodyPr>
            <a:noAutofit/>
          </a:bodyPr>
          <a:lstStyle>
            <a:lvl1pPr marL="0">
              <a:lnSpc>
                <a:spcPct val="110000"/>
              </a:lnSpc>
              <a:spcAft>
                <a:spcPts val="0"/>
              </a:spcAft>
              <a:defRPr sz="4800" b="0">
                <a:solidFill>
                  <a:schemeClr val="tx1"/>
                </a:solidFill>
              </a:defRPr>
            </a:lvl1pPr>
            <a:lvl2pPr marL="36000" indent="0">
              <a:lnSpc>
                <a:spcPct val="110000"/>
              </a:lnSpc>
              <a:spcBef>
                <a:spcPts val="600"/>
              </a:spcBef>
              <a:spcAft>
                <a:spcPts val="0"/>
              </a:spcAft>
              <a:buNone/>
              <a:defRPr sz="1800"/>
            </a:lvl2pPr>
            <a:lvl3pPr marL="36000" indent="0">
              <a:lnSpc>
                <a:spcPct val="110000"/>
              </a:lnSpc>
              <a:spcBef>
                <a:spcPts val="600"/>
              </a:spcBef>
              <a:spcAft>
                <a:spcPts val="0"/>
              </a:spcAft>
              <a:buNone/>
              <a:defRPr sz="1800">
                <a:solidFill>
                  <a:schemeClr val="tx1"/>
                </a:solidFill>
              </a:defRPr>
            </a:lvl3pPr>
            <a:lvl4pPr marL="0" indent="0">
              <a:lnSpc>
                <a:spcPct val="110000"/>
              </a:lnSpc>
              <a:spcAft>
                <a:spcPts val="0"/>
              </a:spcAft>
              <a:buNone/>
              <a:defRPr sz="4800"/>
            </a:lvl4pPr>
            <a:lvl5pPr marL="0" indent="0">
              <a:lnSpc>
                <a:spcPct val="110000"/>
              </a:lnSpc>
              <a:spcAft>
                <a:spcPts val="0"/>
              </a:spcAft>
              <a:buNone/>
              <a:defRPr sz="4800"/>
            </a:lvl5pPr>
          </a:lstStyle>
          <a:p>
            <a:pPr lvl="0"/>
            <a:r>
              <a:rPr lang="en-US" dirty="0"/>
              <a:t>Please insert quote here</a:t>
            </a:r>
          </a:p>
          <a:p>
            <a:pPr lvl="1"/>
            <a:r>
              <a:rPr lang="en-US" dirty="0"/>
              <a:t>Name, Author</a:t>
            </a:r>
          </a:p>
        </p:txBody>
      </p:sp>
      <p:sp>
        <p:nvSpPr>
          <p:cNvPr id="11" name="Quote marks">
            <a:extLst>
              <a:ext uri="{FF2B5EF4-FFF2-40B4-BE49-F238E27FC236}">
                <a16:creationId xmlns:a16="http://schemas.microsoft.com/office/drawing/2014/main" id="{916E4245-F21C-4EAB-8B26-FEA21C26067F}"/>
              </a:ext>
            </a:extLst>
          </p:cNvPr>
          <p:cNvSpPr/>
          <p:nvPr userDrawn="1"/>
        </p:nvSpPr>
        <p:spPr>
          <a:xfrm>
            <a:off x="1058400" y="766763"/>
            <a:ext cx="907891" cy="647700"/>
          </a:xfrm>
          <a:custGeom>
            <a:avLst/>
            <a:gdLst>
              <a:gd name="connsiteX0" fmla="*/ 0 w 2619164"/>
              <a:gd name="connsiteY0" fmla="*/ 1868543 h 1868542"/>
              <a:gd name="connsiteX1" fmla="*/ 742610 w 2619164"/>
              <a:gd name="connsiteY1" fmla="*/ 0 h 1868542"/>
              <a:gd name="connsiteX2" fmla="*/ 1318210 w 2619164"/>
              <a:gd name="connsiteY2" fmla="*/ 0 h 1868542"/>
              <a:gd name="connsiteX3" fmla="*/ 742610 w 2619164"/>
              <a:gd name="connsiteY3" fmla="*/ 1868543 h 1868542"/>
              <a:gd name="connsiteX4" fmla="*/ 0 w 2619164"/>
              <a:gd name="connsiteY4" fmla="*/ 1868543 h 1868542"/>
              <a:gd name="connsiteX5" fmla="*/ 1300954 w 2619164"/>
              <a:gd name="connsiteY5" fmla="*/ 1868543 h 1868542"/>
              <a:gd name="connsiteX6" fmla="*/ 2043564 w 2619164"/>
              <a:gd name="connsiteY6" fmla="*/ 0 h 1868542"/>
              <a:gd name="connsiteX7" fmla="*/ 2619164 w 2619164"/>
              <a:gd name="connsiteY7" fmla="*/ 0 h 1868542"/>
              <a:gd name="connsiteX8" fmla="*/ 2043564 w 2619164"/>
              <a:gd name="connsiteY8" fmla="*/ 1868543 h 1868542"/>
              <a:gd name="connsiteX9" fmla="*/ 1300954 w 2619164"/>
              <a:gd name="connsiteY9" fmla="*/ 1868543 h 18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9164" h="1868542">
                <a:moveTo>
                  <a:pt x="0" y="1868543"/>
                </a:moveTo>
                <a:lnTo>
                  <a:pt x="742610" y="0"/>
                </a:lnTo>
                <a:lnTo>
                  <a:pt x="1318210" y="0"/>
                </a:lnTo>
                <a:lnTo>
                  <a:pt x="742610" y="1868543"/>
                </a:lnTo>
                <a:lnTo>
                  <a:pt x="0" y="1868543"/>
                </a:lnTo>
                <a:close/>
                <a:moveTo>
                  <a:pt x="1300954" y="1868543"/>
                </a:moveTo>
                <a:lnTo>
                  <a:pt x="2043564" y="0"/>
                </a:lnTo>
                <a:lnTo>
                  <a:pt x="2619164" y="0"/>
                </a:lnTo>
                <a:lnTo>
                  <a:pt x="2043564" y="1868543"/>
                </a:lnTo>
                <a:lnTo>
                  <a:pt x="1300954" y="1868543"/>
                </a:lnTo>
                <a:close/>
              </a:path>
            </a:pathLst>
          </a:custGeom>
          <a:gradFill>
            <a:gsLst>
              <a:gs pos="0">
                <a:srgbClr val="00FFB9"/>
              </a:gs>
              <a:gs pos="100000">
                <a:srgbClr val="00E6DC"/>
              </a:gs>
            </a:gsLst>
            <a:lin ang="5400000" scaled="1"/>
          </a:gradFill>
          <a:ln w="61580" cap="flat">
            <a:noFill/>
            <a:prstDash val="solid"/>
            <a:miter/>
          </a:ln>
        </p:spPr>
        <p:txBody>
          <a:bodyPr rtlCol="0" anchor="ctr"/>
          <a:lstStyle/>
          <a:p>
            <a:endParaRPr lang="en-US" dirty="0"/>
          </a:p>
        </p:txBody>
      </p:sp>
      <p:sp>
        <p:nvSpPr>
          <p:cNvPr id="2" name="Footer Placeholder">
            <a:extLst>
              <a:ext uri="{FF2B5EF4-FFF2-40B4-BE49-F238E27FC236}">
                <a16:creationId xmlns:a16="http://schemas.microsoft.com/office/drawing/2014/main" id="{EC4F35EF-AC94-4800-9CB7-CA49CAFDD249}"/>
              </a:ext>
            </a:extLst>
          </p:cNvPr>
          <p:cNvSpPr>
            <a:spLocks noGrp="1"/>
          </p:cNvSpPr>
          <p:nvPr>
            <p:ph type="ftr" sz="quarter" idx="13"/>
          </p:nvPr>
        </p:nvSpPr>
        <p:spPr/>
        <p:txBody>
          <a:bodyPr/>
          <a:lstStyle/>
          <a:p>
            <a:pPr>
              <a:lnSpc>
                <a:spcPct val="100000"/>
              </a:lnSpc>
            </a:pPr>
            <a:r>
              <a:rPr lang="en-US"/>
              <a:t>Unrestricted | © Siemens 2021 | Dr. Andreas Litzinger, José Malagon | SE DG EA | 2021-05-27</a:t>
            </a:r>
            <a:endParaRPr lang="en-US" dirty="0"/>
          </a:p>
        </p:txBody>
      </p:sp>
      <p:sp>
        <p:nvSpPr>
          <p:cNvPr id="3" name="Slide Number Placeholder">
            <a:extLst>
              <a:ext uri="{FF2B5EF4-FFF2-40B4-BE49-F238E27FC236}">
                <a16:creationId xmlns:a16="http://schemas.microsoft.com/office/drawing/2014/main" id="{CCC7FBE7-01B9-4EC8-8BE1-F416F7C5B7AA}"/>
              </a:ext>
            </a:extLst>
          </p:cNvPr>
          <p:cNvSpPr>
            <a:spLocks noGrp="1"/>
          </p:cNvSpPr>
          <p:nvPr>
            <p:ph type="sldNum" sz="quarter" idx="14"/>
          </p:nvPr>
        </p:nvSpPr>
        <p:spPr/>
        <p:txBody>
          <a:bodyPr/>
          <a:lstStyle/>
          <a:p>
            <a:r>
              <a:rPr lang="en-US"/>
              <a:t>Page </a:t>
            </a:r>
            <a:fld id="{15EBE321-CBB1-4E91-BD14-37C8D44326FB}" type="slidenum">
              <a:rPr lang="en-US" smtClean="0"/>
              <a:pPr/>
              <a:t>‹Nr.›</a:t>
            </a:fld>
            <a:endParaRPr lang="en-US" dirty="0"/>
          </a:p>
        </p:txBody>
      </p:sp>
      <p:pic>
        <p:nvPicPr>
          <p:cNvPr id="8" name="Siemens Logo">
            <a:extLst>
              <a:ext uri="{FF2B5EF4-FFF2-40B4-BE49-F238E27FC236}">
                <a16:creationId xmlns:a16="http://schemas.microsoft.com/office/drawing/2014/main" id="{AF2E271F-5AF7-408E-9752-03D1D6448EA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24605121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91" userDrawn="1">
          <p15:clr>
            <a:srgbClr val="65CEFF"/>
          </p15:clr>
        </p15:guide>
        <p15:guide id="5" orient="horz" pos="1073" userDrawn="1">
          <p15:clr>
            <a:srgbClr val="65CEFF"/>
          </p15:clr>
        </p15:guide>
        <p15:guide id="6" orient="horz" pos="3658" userDrawn="1">
          <p15:clr>
            <a:srgbClr val="65CEFF"/>
          </p15:clr>
        </p15:guide>
        <p15:guide id="7" orient="horz" pos="3885" userDrawn="1">
          <p15:clr>
            <a:srgbClr val="65CEFF"/>
          </p15:clr>
        </p15:guide>
        <p15:guide id="8" orient="horz" pos="4157" userDrawn="1">
          <p15:clr>
            <a:srgbClr val="65CE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1538"/>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de-DE"/>
              <a:t>Mastertitelformat bearbeiten</a:t>
            </a:r>
            <a:endParaRPr lang="en-US" dirty="0"/>
          </a:p>
        </p:txBody>
      </p:sp>
      <p:sp>
        <p:nvSpPr>
          <p:cNvPr id="2" name="Footer Placeholder">
            <a:extLst>
              <a:ext uri="{FF2B5EF4-FFF2-40B4-BE49-F238E27FC236}">
                <a16:creationId xmlns:a16="http://schemas.microsoft.com/office/drawing/2014/main" id="{39F9E844-3827-4B6C-9CB5-13C9A70DCD4D}"/>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Slide Number Placeholder">
            <a:extLst>
              <a:ext uri="{FF2B5EF4-FFF2-40B4-BE49-F238E27FC236}">
                <a16:creationId xmlns:a16="http://schemas.microsoft.com/office/drawing/2014/main" id="{D52C2AF7-8539-453F-BD56-35B696DB2073}"/>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4" name="Siemens Logo">
            <a:extLst>
              <a:ext uri="{FF2B5EF4-FFF2-40B4-BE49-F238E27FC236}">
                <a16:creationId xmlns:a16="http://schemas.microsoft.com/office/drawing/2014/main" id="{F8D833B7-9866-4D2D-AEB7-012D6DDE2A3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271878887"/>
      </p:ext>
    </p:extLst>
  </p:cSld>
  <p:clrMapOvr>
    <a:masterClrMapping/>
  </p:clrMapOvr>
  <p:extLst>
    <p:ext uri="{DCECCB84-F9BA-43D5-87BE-67443E8EF086}">
      <p15:sldGuideLst xmlns:p15="http://schemas.microsoft.com/office/powerpoint/2012/main">
        <p15:guide id="1" pos="259">
          <p15:clr>
            <a:srgbClr val="65CEFF"/>
          </p15:clr>
        </p15:guide>
        <p15:guide id="2" pos="6472">
          <p15:clr>
            <a:srgbClr val="65CEFF"/>
          </p15:clr>
        </p15:guide>
        <p15:guide id="3" pos="7425">
          <p15:clr>
            <a:srgbClr val="65CEFF"/>
          </p15:clr>
        </p15:guide>
        <p15:guide id="4" orient="horz" pos="801">
          <p15:clr>
            <a:srgbClr val="65CEFF"/>
          </p15:clr>
        </p15:guide>
        <p15:guide id="5" orient="horz" pos="3658">
          <p15:clr>
            <a:srgbClr val="65CEFF"/>
          </p15:clr>
        </p15:guide>
        <p15:guide id="6" orient="horz" pos="4157">
          <p15:clr>
            <a:srgbClr val="65CE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ement dark">
    <p:bg>
      <p:bgRef idx="1001">
        <a:schemeClr val="bg2"/>
      </p:bgRef>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9939C22-A735-46A9-A277-A4B1B330F31C}"/>
              </a:ext>
            </a:extLst>
          </p:cNvPr>
          <p:cNvSpPr>
            <a:spLocks noGrp="1"/>
          </p:cNvSpPr>
          <p:nvPr>
            <p:ph type="title"/>
          </p:nvPr>
        </p:nvSpPr>
        <p:spPr>
          <a:xfrm>
            <a:off x="986400" y="1270799"/>
            <a:ext cx="10800000" cy="4536000"/>
          </a:xfrm>
        </p:spPr>
        <p:txBody>
          <a:bodyPr lIns="0" tIns="0" rIns="0" bIns="0" anchor="t">
            <a:noAutofit/>
          </a:bodyPr>
          <a:lstStyle>
            <a:lvl1pPr>
              <a:lnSpc>
                <a:spcPct val="90000"/>
              </a:lnSpc>
              <a:defRPr sz="8000">
                <a:gradFill>
                  <a:gsLst>
                    <a:gs pos="0">
                      <a:schemeClr val="accent2"/>
                    </a:gs>
                    <a:gs pos="100000">
                      <a:schemeClr val="accent3"/>
                    </a:gs>
                  </a:gsLst>
                  <a:lin ang="0" scaled="1"/>
                </a:gradFill>
              </a:defRPr>
            </a:lvl1pPr>
          </a:lstStyle>
          <a:p>
            <a:r>
              <a:rPr lang="de-DE"/>
              <a:t>Mastertitelformat bearbeiten</a:t>
            </a:r>
            <a:endParaRPr lang="en-US" dirty="0"/>
          </a:p>
        </p:txBody>
      </p:sp>
      <p:sp>
        <p:nvSpPr>
          <p:cNvPr id="2" name="Footer Placeholder">
            <a:extLst>
              <a:ext uri="{FF2B5EF4-FFF2-40B4-BE49-F238E27FC236}">
                <a16:creationId xmlns:a16="http://schemas.microsoft.com/office/drawing/2014/main" id="{09BD8BE5-BFF2-469D-8B93-9556FCC45CF1}"/>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Slide Number Placeholder">
            <a:extLst>
              <a:ext uri="{FF2B5EF4-FFF2-40B4-BE49-F238E27FC236}">
                <a16:creationId xmlns:a16="http://schemas.microsoft.com/office/drawing/2014/main" id="{F9372441-FA7E-4481-BBC2-24CB6D3017C8}"/>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4" name="Siemens Logo">
            <a:extLst>
              <a:ext uri="{FF2B5EF4-FFF2-40B4-BE49-F238E27FC236}">
                <a16:creationId xmlns:a16="http://schemas.microsoft.com/office/drawing/2014/main" id="{0EF6BB07-4F4E-4859-9572-DA63E35B93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13164166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801"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2"/>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B29E3DA4-014E-4F3D-8186-84366ADFCB03}"/>
              </a:ext>
            </a:extLst>
          </p:cNvPr>
          <p:cNvSpPr>
            <a:spLocks noGrp="1"/>
          </p:cNvSpPr>
          <p:nvPr>
            <p:ph type="title" hasCustomPrompt="1"/>
          </p:nvPr>
        </p:nvSpPr>
        <p:spPr>
          <a:xfrm>
            <a:off x="411163" y="1234800"/>
            <a:ext cx="9863237" cy="1162523"/>
          </a:xfr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0" tIns="54000" rIns="0" bIns="0" anchor="t" anchorCtr="0">
            <a:spAutoFit/>
          </a:bodyPr>
          <a:lstStyle>
            <a:lvl1pPr marL="540000">
              <a:defRPr sz="8000">
                <a:solidFill>
                  <a:schemeClr val="tx1"/>
                </a:solidFill>
              </a:defRPr>
            </a:lvl1pPr>
          </a:lstStyle>
          <a:p>
            <a:r>
              <a:rPr lang="en-US" dirty="0"/>
              <a:t>Contact</a:t>
            </a:r>
          </a:p>
        </p:txBody>
      </p:sp>
      <p:sp>
        <p:nvSpPr>
          <p:cNvPr id="3" name="Copy">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1058400" y="2397324"/>
            <a:ext cx="9216000" cy="3409751"/>
          </a:xfrm>
          <a:prstGeom prst="rect">
            <a:avLst/>
          </a:prstGeom>
        </p:spPr>
        <p:txBody>
          <a:bodyPr tIns="108000">
            <a:noAutofit/>
          </a:bodyPr>
          <a:lstStyle>
            <a:lvl1pPr marL="0" indent="0" algn="l">
              <a:spcAft>
                <a:spcPts val="0"/>
              </a:spcAft>
              <a:buNone/>
              <a:defRPr sz="1400">
                <a:solidFill>
                  <a:schemeClr val="tx1"/>
                </a:solidFill>
              </a:defRPr>
            </a:lvl1pPr>
            <a:lvl2pPr marL="0" indent="0" algn="l">
              <a:spcBef>
                <a:spcPts val="600"/>
              </a:spcBef>
              <a:spcAft>
                <a:spcPts val="0"/>
              </a:spcAft>
              <a:buFont typeface="Arial" panose="020B0604020202020204" pitchFamily="34" charset="0"/>
              <a:buNone/>
              <a:defRPr sz="1400" b="1"/>
            </a:lvl2pPr>
            <a:lvl3pPr marL="180000" indent="-180000" algn="l">
              <a:spcAft>
                <a:spcPts val="0"/>
              </a:spcAft>
              <a:buFont typeface="Arial" panose="020B0604020202020204" pitchFamily="34" charset="0"/>
              <a:buChar char="•"/>
              <a:defRPr sz="1400" b="0"/>
            </a:lvl3pPr>
            <a:lvl4pPr marL="360000" indent="-180000" algn="l">
              <a:spcAft>
                <a:spcPts val="0"/>
              </a:spcAft>
              <a:buFont typeface="Arial" panose="020B0604020202020204" pitchFamily="34" charset="0"/>
              <a:buChar char="•"/>
              <a:defRPr sz="1400"/>
            </a:lvl4pPr>
            <a:lvl5pPr marL="360000" indent="-180000" algn="l">
              <a:spcAft>
                <a:spcPts val="0"/>
              </a:spcAft>
              <a:buFont typeface="Arial" panose="020B0604020202020204" pitchFamily="34" charset="0"/>
              <a:buChar char="•"/>
              <a:defRPr sz="1400" b="1"/>
            </a:lvl5pPr>
            <a:lvl6pPr marL="540000" indent="-180000" algn="l">
              <a:spcAft>
                <a:spcPts val="0"/>
              </a:spcAft>
              <a:buFont typeface="Arial" panose="020B0604020202020204" pitchFamily="34" charset="0"/>
              <a:buChar char="•"/>
              <a:defRPr sz="1400"/>
            </a:lvl6pPr>
            <a:lvl7pPr marL="540000" indent="-180000" algn="l">
              <a:spcAft>
                <a:spcPts val="0"/>
              </a:spcAft>
              <a:buFont typeface="Arial" panose="020B0604020202020204" pitchFamily="34" charset="0"/>
              <a:buChar char="•"/>
              <a:defRPr sz="1400" b="1"/>
            </a:lvl7pPr>
            <a:lvl8pPr marL="720000" indent="-180000" algn="l">
              <a:spcAft>
                <a:spcPts val="0"/>
              </a:spcAft>
              <a:buFont typeface="Arial" panose="020B0604020202020204" pitchFamily="34" charset="0"/>
              <a:buChar char="•"/>
              <a:defRPr sz="1400"/>
            </a:lvl8pPr>
            <a:lvl9pPr marL="720000" indent="-180000" algn="l">
              <a:spcAft>
                <a:spcPts val="0"/>
              </a:spcAft>
              <a:buFont typeface="Arial" panose="020B0604020202020204" pitchFamily="34" charset="0"/>
              <a:buChar char="•"/>
              <a:defRPr sz="1400" b="1"/>
            </a:lvl9pPr>
          </a:lstStyle>
          <a:p>
            <a:pPr lvl="0"/>
            <a:r>
              <a:rPr lang="en-US" dirty="0"/>
              <a:t>Click to edit the contact</a:t>
            </a:r>
          </a:p>
          <a:p>
            <a:pPr lvl="1"/>
            <a:r>
              <a:rPr lang="en-US" dirty="0"/>
              <a:t>Name etc.</a:t>
            </a:r>
          </a:p>
          <a:p>
            <a:pPr lvl="2"/>
            <a:r>
              <a:rPr lang="en-US" dirty="0"/>
              <a:t>Department etc.</a:t>
            </a:r>
          </a:p>
          <a:p>
            <a:pPr lvl="3"/>
            <a:r>
              <a:rPr lang="en-US" dirty="0"/>
              <a:t>subchapter</a:t>
            </a:r>
          </a:p>
          <a:p>
            <a:pPr lvl="4"/>
            <a:r>
              <a:rPr lang="en-US" dirty="0"/>
              <a:t>active subchapter</a:t>
            </a:r>
          </a:p>
        </p:txBody>
      </p:sp>
      <p:sp>
        <p:nvSpPr>
          <p:cNvPr id="8" name="Footer Placeholder">
            <a:extLst>
              <a:ext uri="{FF2B5EF4-FFF2-40B4-BE49-F238E27FC236}">
                <a16:creationId xmlns:a16="http://schemas.microsoft.com/office/drawing/2014/main" id="{3279A350-3BB2-4CA2-A422-8F5A951F6F64}"/>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9" name="Slide Number Placeholder">
            <a:extLst>
              <a:ext uri="{FF2B5EF4-FFF2-40B4-BE49-F238E27FC236}">
                <a16:creationId xmlns:a16="http://schemas.microsoft.com/office/drawing/2014/main" id="{CFF9630D-791D-45AE-8E5E-36F747F599E9}"/>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10" name="Siemens Logo">
            <a:extLst>
              <a:ext uri="{FF2B5EF4-FFF2-40B4-BE49-F238E27FC236}">
                <a16:creationId xmlns:a16="http://schemas.microsoft.com/office/drawing/2014/main" id="{5FD2C39E-5D81-4A0E-9F45-90932890088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635188" y="6418800"/>
            <a:ext cx="1152000" cy="183168"/>
          </a:xfrm>
          <a:prstGeom prst="rect">
            <a:avLst/>
          </a:prstGeom>
        </p:spPr>
      </p:pic>
    </p:spTree>
    <p:extLst>
      <p:ext uri="{BB962C8B-B14F-4D97-AF65-F5344CB8AC3E}">
        <p14:creationId xmlns:p14="http://schemas.microsoft.com/office/powerpoint/2010/main" val="410079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userDrawn="1">
          <p15:clr>
            <a:srgbClr val="65CEFF"/>
          </p15:clr>
        </p15:guide>
        <p15:guide id="2" pos="6472" userDrawn="1">
          <p15:clr>
            <a:srgbClr val="65CEFF"/>
          </p15:clr>
        </p15:guide>
        <p15:guide id="3" pos="7425" userDrawn="1">
          <p15:clr>
            <a:srgbClr val="65CEFF"/>
          </p15:clr>
        </p15:guide>
        <p15:guide id="4" orient="horz" pos="778" userDrawn="1">
          <p15:clr>
            <a:srgbClr val="65CEFF"/>
          </p15:clr>
        </p15:guide>
        <p15:guide id="5" orient="horz" pos="3658" userDrawn="1">
          <p15:clr>
            <a:srgbClr val="65CEFF"/>
          </p15:clr>
        </p15:guide>
        <p15:guide id="6" orient="horz" pos="4157" userDrawn="1">
          <p15:clr>
            <a:srgbClr val="65CE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ree Content" type="titleOnly">
  <p:cSld name="1_Free Content">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2"/>
            </p:custDataLst>
          </p:nvPr>
        </p:nvSpPr>
        <p:spPr>
          <a:xfrm>
            <a:off x="0" y="0"/>
            <a:ext cx="1219200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3943" rtl="0" eaLnBrk="1" fontAlgn="base" latinLnBrk="0" hangingPunct="1">
              <a:lnSpc>
                <a:spcPct val="100000"/>
              </a:lnSpc>
              <a:spcBef>
                <a:spcPct val="0"/>
              </a:spcBef>
              <a:spcAft>
                <a:spcPct val="0"/>
              </a:spcAft>
              <a:buClrTx/>
              <a:buSzTx/>
              <a:buFontTx/>
              <a:buNone/>
              <a:tabLst/>
              <a:defRPr lang="de-DE"/>
            </a:lvl1pPr>
          </a:lstStyle>
          <a:p>
            <a:pPr marL="0" marR="0" lvl="0" indent="0" algn="l" defTabSz="913943" rtl="0" eaLnBrk="1" fontAlgn="base" latinLnBrk="0" hangingPunct="1">
              <a:lnSpc>
                <a:spcPct val="100000"/>
              </a:lnSpc>
              <a:spcBef>
                <a:spcPct val="0"/>
              </a:spcBef>
              <a:spcAft>
                <a:spcPct val="0"/>
              </a:spcAft>
              <a:buClrTx/>
              <a:buSzTx/>
              <a:buFontTx/>
              <a:buNone/>
              <a:tabLst/>
              <a:defRPr/>
            </a:pPr>
            <a:r>
              <a:rPr lang="en-US" noProof="0" dirty="0"/>
              <a:t>Click the style sheet to edit the title</a:t>
            </a:r>
            <a:endParaRPr kumimoji="0" lang="de-DE" sz="1999"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5" name="Group 33"/>
          <p:cNvGrpSpPr>
            <a:grpSpLocks noChangeAspect="1"/>
          </p:cNvGrpSpPr>
          <p:nvPr userDrawn="1"/>
        </p:nvGrpSpPr>
        <p:grpSpPr bwMode="auto">
          <a:xfrm>
            <a:off x="9550189" y="323850"/>
            <a:ext cx="2157876"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grpSp>
    </p:spTree>
    <p:custDataLst>
      <p:custData r:id="rId1"/>
    </p:custDataLst>
    <p:extLst>
      <p:ext uri="{BB962C8B-B14F-4D97-AF65-F5344CB8AC3E}">
        <p14:creationId xmlns:p14="http://schemas.microsoft.com/office/powerpoint/2010/main" val="1130091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object (large)" type="obj">
  <p:cSld name="1_One object (large)">
    <p:spTree>
      <p:nvGrpSpPr>
        <p:cNvPr id="1" name=""/>
        <p:cNvGrpSpPr/>
        <p:nvPr/>
      </p:nvGrpSpPr>
      <p:grpSpPr>
        <a:xfrm>
          <a:off x="0" y="0"/>
          <a:ext cx="0" cy="0"/>
          <a:chOff x="0" y="0"/>
          <a:chExt cx="0" cy="0"/>
        </a:xfrm>
      </p:grpSpPr>
      <p:sp>
        <p:nvSpPr>
          <p:cNvPr id="2" name="cdtTitle 1 Id2"/>
          <p:cNvSpPr>
            <a:spLocks noGrp="1"/>
          </p:cNvSpPr>
          <p:nvPr>
            <p:ph type="title" hasCustomPrompt="1"/>
            <p:custDataLst>
              <p:tags r:id="rId2"/>
            </p:custDataLst>
          </p:nvPr>
        </p:nvSpPr>
        <p:spPr>
          <a:xfrm>
            <a:off x="0" y="-1"/>
            <a:ext cx="12192000" cy="1440000"/>
          </a:xfrm>
        </p:spPr>
        <p:txBody>
          <a:bodyPr/>
          <a:lstStyle/>
          <a:p>
            <a:r>
              <a:rPr lang="en-US" noProof="0" dirty="0"/>
              <a:t>Click the style sheet to edit the title</a:t>
            </a:r>
            <a:endParaRPr lang="de-DE" noProof="0" dirty="0"/>
          </a:p>
        </p:txBody>
      </p:sp>
      <p:sp>
        <p:nvSpPr>
          <p:cNvPr id="3" name="cdtContent Placeholder 2 Id3"/>
          <p:cNvSpPr>
            <a:spLocks noGrp="1"/>
          </p:cNvSpPr>
          <p:nvPr>
            <p:ph idx="1" hasCustomPrompt="1"/>
            <p:custDataLst>
              <p:tags r:id="rId3"/>
            </p:custDataLst>
          </p:nvPr>
        </p:nvSpPr>
        <p:spPr>
          <a:xfrm>
            <a:off x="626736" y="1449389"/>
            <a:ext cx="8204689" cy="4751386"/>
          </a:xfrm>
        </p:spPr>
        <p:txBody>
          <a:bodyPr/>
          <a:lstStyle>
            <a:lvl1pPr>
              <a:buFont typeface="Arial" pitchFamily="34" charset="0"/>
              <a:buNone/>
              <a:defRPr/>
            </a:lvl1pPr>
            <a:lvl2pPr marL="179298" indent="-177711">
              <a:buFont typeface="Wingdings" panose="05000000000000000000" pitchFamily="2" charset="2"/>
              <a:buChar char="§"/>
              <a:defRPr baseline="0"/>
            </a:lvl2pPr>
            <a:lvl3pPr marL="358596" indent="-177711">
              <a:buFont typeface="Wingdings" panose="05000000000000000000" pitchFamily="2" charset="2"/>
              <a:buChar char="§"/>
              <a:defRPr baseline="0"/>
            </a:lvl3pPr>
            <a:lvl4pPr marL="537894" indent="-177711">
              <a:buFont typeface="Wingdings" panose="05000000000000000000" pitchFamily="2" charset="2"/>
              <a:buChar char="§"/>
              <a:defRPr baseline="0"/>
            </a:lvl4pPr>
            <a:lvl5pPr marL="717191" indent="-177711">
              <a:buFont typeface="Wingdings" panose="05000000000000000000" pitchFamily="2" charset="2"/>
              <a:buChar char="§"/>
              <a:defRPr baseline="0"/>
            </a:lvl5pPr>
          </a:lstStyle>
          <a:p>
            <a:pPr lvl="0"/>
            <a:r>
              <a:rPr lang="en-US" dirty="0"/>
              <a:t>Click the style sheet to edit the copy</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33"/>
          <p:cNvGrpSpPr>
            <a:grpSpLocks noChangeAspect="1"/>
          </p:cNvGrpSpPr>
          <p:nvPr userDrawn="1"/>
        </p:nvGrpSpPr>
        <p:grpSpPr bwMode="auto">
          <a:xfrm>
            <a:off x="9550189" y="323850"/>
            <a:ext cx="2157876" cy="914400"/>
            <a:chOff x="6019" y="204"/>
            <a:chExt cx="1360" cy="576"/>
          </a:xfrm>
        </p:grpSpPr>
        <p:sp>
          <p:nvSpPr>
            <p:cNvPr id="7"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8"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9"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0"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1"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2"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3"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4"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5"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6"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7"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8"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19"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0"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1"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2"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3"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4"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5"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6"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7"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8"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29"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0"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1"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2"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sp>
          <p:nvSpPr>
            <p:cNvPr id="33"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fr-FR" sz="1799" b="0" i="0" u="none" strike="noStrike" kern="0" cap="none" spc="0" normalizeH="0" baseline="0" noProof="0">
                <a:ln>
                  <a:noFill/>
                </a:ln>
                <a:solidFill>
                  <a:sysClr val="windowText" lastClr="000000"/>
                </a:solidFill>
                <a:effectLst/>
                <a:uLnTx/>
                <a:uFillTx/>
              </a:endParaRPr>
            </a:p>
          </p:txBody>
        </p:sp>
      </p:grpSp>
    </p:spTree>
    <p:custDataLst>
      <p:custData r:id="rId1"/>
    </p:custDataLst>
    <p:extLst>
      <p:ext uri="{BB962C8B-B14F-4D97-AF65-F5344CB8AC3E}">
        <p14:creationId xmlns:p14="http://schemas.microsoft.com/office/powerpoint/2010/main" val="3201222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ree columns" userDrawn="1">
  <p:cSld name="1_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2000" cy="1440000"/>
          </a:xfrm>
          <a:noFill/>
          <a:ln w="9525">
            <a:noFill/>
            <a:miter lim="800000"/>
            <a:headEnd/>
            <a:tailEnd/>
          </a:ln>
        </p:spPr>
        <p:txBody>
          <a:bodyPr vert="horz" wrap="square" lIns="626400" tIns="432000" rIns="3384000" bIns="234000" numCol="1" anchor="t" anchorCtr="0" compatLnSpc="1">
            <a:prstTxWarp prst="textNoShape">
              <a:avLst/>
            </a:prstTxWarp>
          </a:bodyPr>
          <a:lstStyle>
            <a:lvl1pPr>
              <a:defRPr lang="en-US" noProof="0" dirty="0"/>
            </a:lvl1pPr>
          </a:lstStyle>
          <a:p>
            <a:pPr lvl="0"/>
            <a:r>
              <a:rPr lang="en-US" noProof="0"/>
              <a:t>Click to edit Master title style</a:t>
            </a:r>
          </a:p>
        </p:txBody>
      </p:sp>
      <p:sp>
        <p:nvSpPr>
          <p:cNvPr id="3" name="cdtContent Placeholder 2 Id3"/>
          <p:cNvSpPr>
            <a:spLocks noGrp="1"/>
          </p:cNvSpPr>
          <p:nvPr>
            <p:ph idx="1"/>
            <p:custDataLst>
              <p:tags r:id="rId3"/>
            </p:custDataLst>
          </p:nvPr>
        </p:nvSpPr>
        <p:spPr>
          <a:xfrm>
            <a:off x="626736" y="1443038"/>
            <a:ext cx="3598576" cy="4748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dtContent Placeholder 12 Id13"/>
          <p:cNvSpPr>
            <a:spLocks noGrp="1"/>
          </p:cNvSpPr>
          <p:nvPr>
            <p:ph sz="quarter" idx="13"/>
            <p:custDataLst>
              <p:tags r:id="rId4"/>
            </p:custDataLst>
          </p:nvPr>
        </p:nvSpPr>
        <p:spPr>
          <a:xfrm>
            <a:off x="4368113" y="1443038"/>
            <a:ext cx="3598126" cy="4748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dtContent Placeholder 11 Id12"/>
          <p:cNvSpPr>
            <a:spLocks noGrp="1"/>
          </p:cNvSpPr>
          <p:nvPr>
            <p:ph sz="quarter" idx="14"/>
            <p:custDataLst>
              <p:tags r:id="rId5"/>
            </p:custDataLst>
          </p:nvPr>
        </p:nvSpPr>
        <p:spPr>
          <a:xfrm>
            <a:off x="8111525" y="1443038"/>
            <a:ext cx="3598126" cy="4748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ustDataLst>
      <p:custData r:id="rId1"/>
    </p:custDataLst>
    <p:extLst>
      <p:ext uri="{BB962C8B-B14F-4D97-AF65-F5344CB8AC3E}">
        <p14:creationId xmlns:p14="http://schemas.microsoft.com/office/powerpoint/2010/main" val="2105658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4" name="Bildplatzhalter 3"/>
          <p:cNvSpPr>
            <a:spLocks noGrp="1"/>
          </p:cNvSpPr>
          <p:nvPr>
            <p:ph type="pic" sz="quarter" idx="10"/>
          </p:nvPr>
        </p:nvSpPr>
        <p:spPr>
          <a:xfrm>
            <a:off x="0" y="1440000"/>
            <a:ext cx="12197647" cy="4752000"/>
          </a:xfrm>
        </p:spPr>
        <p:txBody>
          <a:bodyPr tIns="1800000"/>
          <a:lstStyle>
            <a:lvl1pPr algn="ctr">
              <a:defRPr/>
            </a:lvl1pPr>
          </a:lstStyle>
          <a:p>
            <a:r>
              <a:rPr lang="en-US" noProof="0"/>
              <a:t>Click icon to add picture</a:t>
            </a:r>
          </a:p>
        </p:txBody>
      </p:sp>
    </p:spTree>
    <p:extLst>
      <p:ext uri="{BB962C8B-B14F-4D97-AF65-F5344CB8AC3E}">
        <p14:creationId xmlns:p14="http://schemas.microsoft.com/office/powerpoint/2010/main" val="3211299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F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CDB9E4A-37E0-45B2-BC93-C2EC503FB8F7}"/>
              </a:ext>
            </a:extLst>
          </p:cNvPr>
          <p:cNvSpPr>
            <a:spLocks noGrp="1"/>
          </p:cNvSpPr>
          <p:nvPr>
            <p:ph type="title"/>
          </p:nvPr>
        </p:nvSpPr>
        <p:spPr/>
        <p:txBody>
          <a:bodyPr/>
          <a:lstStyle/>
          <a:p>
            <a:r>
              <a:rPr lang="de-DE"/>
              <a:t>Mastertitelformat bearbeiten</a:t>
            </a:r>
            <a:endParaRPr lang="en-US" dirty="0"/>
          </a:p>
        </p:txBody>
      </p:sp>
      <p:sp>
        <p:nvSpPr>
          <p:cNvPr id="9" name="Footer Placeholder">
            <a:extLst>
              <a:ext uri="{FF2B5EF4-FFF2-40B4-BE49-F238E27FC236}">
                <a16:creationId xmlns:a16="http://schemas.microsoft.com/office/drawing/2014/main" id="{8C6E0B19-DC70-4D19-9A56-05E87567F196}"/>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0" name="Slide Number Placeholder">
            <a:extLst>
              <a:ext uri="{FF2B5EF4-FFF2-40B4-BE49-F238E27FC236}">
                <a16:creationId xmlns:a16="http://schemas.microsoft.com/office/drawing/2014/main" id="{D3DF1D7C-B467-46E9-B036-83EC1DBE711C}"/>
              </a:ext>
            </a:extLst>
          </p:cNvPr>
          <p:cNvSpPr>
            <a:spLocks noGrp="1"/>
          </p:cNvSpPr>
          <p:nvPr>
            <p:ph type="sldNum" sz="quarter" idx="11"/>
          </p:nvPr>
        </p:nvSpPr>
        <p:spPr/>
        <p:txBody>
          <a:bodyPr/>
          <a:lstStyle/>
          <a:p>
            <a:r>
              <a:rPr lang="en-US"/>
              <a:t>Page </a:t>
            </a:r>
            <a:fld id="{15EBE321-CBB1-4E91-BD14-37C8D44326FB}" type="slidenum">
              <a:rPr lang="en-US" smtClean="0"/>
              <a:pPr/>
              <a:t>‹Nr.›</a:t>
            </a:fld>
            <a:endParaRPr lang="en-US" dirty="0"/>
          </a:p>
        </p:txBody>
      </p:sp>
      <p:pic>
        <p:nvPicPr>
          <p:cNvPr id="7" name="Siemens Logo">
            <a:extLst>
              <a:ext uri="{FF2B5EF4-FFF2-40B4-BE49-F238E27FC236}">
                <a16:creationId xmlns:a16="http://schemas.microsoft.com/office/drawing/2014/main" id="{E73DB6A8-F91C-4B87-ACAA-19A2D5EA21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5188" y="6418800"/>
            <a:ext cx="1152000" cy="183168"/>
          </a:xfrm>
          <a:prstGeom prst="rect">
            <a:avLst/>
          </a:prstGeom>
        </p:spPr>
      </p:pic>
    </p:spTree>
    <p:extLst>
      <p:ext uri="{BB962C8B-B14F-4D97-AF65-F5344CB8AC3E}">
        <p14:creationId xmlns:p14="http://schemas.microsoft.com/office/powerpoint/2010/main" val="1304807333"/>
      </p:ext>
    </p:extLst>
  </p:cSld>
  <p:clrMapOvr>
    <a:masterClrMapping/>
  </p:clrMapOvr>
  <p:extLst>
    <p:ext uri="{DCECCB84-F9BA-43D5-87BE-67443E8EF086}">
      <p15:sldGuideLst xmlns:p15="http://schemas.microsoft.com/office/powerpoint/2012/main">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7" pos="4975">
          <p15:clr>
            <a:srgbClr val="65CEFF"/>
          </p15:clr>
        </p15:guide>
        <p15:guide id="8" pos="5157">
          <p15:clr>
            <a:srgbClr val="65CEFF"/>
          </p15:clr>
        </p15:guide>
        <p15:guide id="9" pos="6472">
          <p15:clr>
            <a:srgbClr val="65CEFF"/>
          </p15:clr>
        </p15:guide>
        <p15:guide id="10" pos="7425">
          <p15:clr>
            <a:srgbClr val="65CEFF"/>
          </p15:clr>
        </p15:guide>
        <p15:guide id="11" orient="horz" pos="302">
          <p15:clr>
            <a:srgbClr val="65CEFF"/>
          </p15:clr>
        </p15:guide>
        <p15:guide id="12" orient="horz" pos="664">
          <p15:clr>
            <a:srgbClr val="65CEFF"/>
          </p15:clr>
        </p15:guide>
        <p15:guide id="13" orient="horz" pos="891">
          <p15:clr>
            <a:srgbClr val="65CEFF"/>
          </p15:clr>
        </p15:guide>
        <p15:guide id="14" orient="horz" pos="2206">
          <p15:clr>
            <a:srgbClr val="65CEFF"/>
          </p15:clr>
        </p15:guide>
        <p15:guide id="15" orient="horz" pos="2343">
          <p15:clr>
            <a:srgbClr val="65CEFF"/>
          </p15:clr>
        </p15:guide>
        <p15:guide id="16" orient="horz" pos="3658">
          <p15:clr>
            <a:srgbClr val="65CEFF"/>
          </p15:clr>
        </p15:guide>
        <p15:guide id="17" orient="horz" pos="3885">
          <p15:clr>
            <a:srgbClr val="65CEFF"/>
          </p15:clr>
        </p15:guide>
        <p15:guide id="18" orient="horz" pos="4157">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Gradient DB–Petrol 40pt">
    <p:bg>
      <p:bgPr>
        <a:gradFill>
          <a:gsLst>
            <a:gs pos="33000">
              <a:schemeClr val="accent6"/>
            </a:gs>
            <a:gs pos="100000">
              <a:schemeClr val="accent1"/>
            </a:gs>
          </a:gsLst>
          <a:lin ang="5400000" scaled="1"/>
        </a:gradFill>
        <a:effectLst/>
      </p:bgPr>
    </p:bg>
    <p:spTree>
      <p:nvGrpSpPr>
        <p:cNvPr id="1" name=""/>
        <p:cNvGrpSpPr/>
        <p:nvPr/>
      </p:nvGrpSpPr>
      <p:grpSpPr>
        <a:xfrm>
          <a:off x="0" y="0"/>
          <a:ext cx="0" cy="0"/>
          <a:chOff x="0" y="0"/>
          <a:chExt cx="0" cy="0"/>
        </a:xfrm>
      </p:grpSpPr>
      <p:pic>
        <p:nvPicPr>
          <p:cNvPr id="6" name="Cognisphere" descr="A picture containing background pattern&#10;&#10;Description automatically generated">
            <a:extLst>
              <a:ext uri="{FF2B5EF4-FFF2-40B4-BE49-F238E27FC236}">
                <a16:creationId xmlns:a16="http://schemas.microsoft.com/office/drawing/2014/main" id="{DE598EC2-770B-4F85-A209-57F0E77094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a:extLst>
              <a:ext uri="{FF2B5EF4-FFF2-40B4-BE49-F238E27FC236}">
                <a16:creationId xmlns:a16="http://schemas.microsoft.com/office/drawing/2014/main" id="{B3CAAA86-26BD-41E0-A26A-7AF592C3A34A}"/>
              </a:ext>
            </a:extLst>
          </p:cNvPr>
          <p:cNvSpPr>
            <a:spLocks noGrp="1"/>
          </p:cNvSpPr>
          <p:nvPr>
            <p:ph type="title" hasCustomPrompt="1"/>
          </p:nvPr>
        </p:nvSpPr>
        <p:spPr>
          <a:xfrm>
            <a:off x="410400" y="1414463"/>
            <a:ext cx="9288000" cy="2462213"/>
          </a:xfrm>
          <a:blipFill dpi="0"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b="500"/>
            </a:stretch>
          </a:blipFill>
        </p:spPr>
        <p:txBody>
          <a:bodyPr wrap="square" rIns="0" bIns="0" anchor="t" anchorCtr="0">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a:t>
            </a:r>
            <a:br>
              <a:rPr lang="en-US" dirty="0"/>
            </a:br>
            <a:r>
              <a:rPr lang="en-US" dirty="0"/>
              <a:t>extra long headlines</a:t>
            </a:r>
            <a:br>
              <a:rPr lang="en-US" dirty="0"/>
            </a:br>
            <a:r>
              <a:rPr lang="en-US" dirty="0"/>
              <a:t>4 lines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3" y="3876675"/>
            <a:ext cx="9288000" cy="1930123"/>
          </a:xfrm>
          <a:prstGeom prst="rect">
            <a:avLst/>
          </a:prstGeom>
        </p:spPr>
        <p:txBody>
          <a:bodyPr lIns="0" tIns="349200">
            <a:noAutofit/>
          </a:bodyPr>
          <a:lstStyle>
            <a:lvl1pPr marL="0" indent="0" algn="l">
              <a:spcAft>
                <a:spcPts val="300"/>
              </a:spcAft>
              <a:buNone/>
              <a:defRPr sz="1600">
                <a:solidFill>
                  <a:schemeClr val="tx1"/>
                </a:solidFill>
              </a:defRPr>
            </a:lvl1pPr>
            <a:lvl2pPr marL="0" marR="0" indent="0" algn="l" defTabSz="914400" rtl="0" eaLnBrk="1" fontAlgn="auto" latinLnBrk="0" hangingPunct="1">
              <a:lnSpc>
                <a:spcPct val="110000"/>
              </a:lnSpc>
              <a:spcBef>
                <a:spcPts val="0"/>
              </a:spcBef>
              <a:spcAft>
                <a:spcPts val="300"/>
              </a:spcAft>
              <a:buClr>
                <a:schemeClr val="accent1"/>
              </a:buClr>
              <a:buSzTx/>
              <a:buFont typeface="Arial" panose="020B0604020202020204" pitchFamily="34" charset="0"/>
              <a:buNone/>
              <a:tabLst/>
              <a:defRPr sz="1600"/>
            </a:lvl2pPr>
            <a:lvl3pPr marL="0" indent="0" algn="l">
              <a:spcAft>
                <a:spcPts val="300"/>
              </a:spcAft>
              <a:buNone/>
              <a:defRPr sz="1600"/>
            </a:lvl3pPr>
            <a:lvl4pPr marL="0" indent="0" algn="l">
              <a:buNone/>
              <a:defRPr sz="160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lvl9pPr>
          </a:lstStyle>
          <a:p>
            <a:pPr lvl="0"/>
            <a:r>
              <a:rPr lang="en-US" dirty="0"/>
              <a:t>Subhead for headline size 40 </a:t>
            </a:r>
            <a:r>
              <a:rPr lang="en-US" dirty="0" err="1"/>
              <a:t>pt</a:t>
            </a:r>
            <a:endParaRPr lang="en-US" dirty="0"/>
          </a:p>
        </p:txBody>
      </p:sp>
      <p:sp>
        <p:nvSpPr>
          <p:cNvPr id="2" name="Footer Placeholder">
            <a:extLst>
              <a:ext uri="{FF2B5EF4-FFF2-40B4-BE49-F238E27FC236}">
                <a16:creationId xmlns:a16="http://schemas.microsoft.com/office/drawing/2014/main" id="{36983F93-FD6F-4DAC-8F23-D4EF00A04206}"/>
              </a:ext>
            </a:extLst>
          </p:cNvPr>
          <p:cNvSpPr>
            <a:spLocks noGrp="1"/>
          </p:cNvSpPr>
          <p:nvPr>
            <p:ph type="ftr" sz="quarter" idx="12"/>
          </p:nvPr>
        </p:nvSpPr>
        <p:spPr>
          <a:xfrm>
            <a:off x="411163"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10" name="Siemens Logo">
            <a:extLst>
              <a:ext uri="{FF2B5EF4-FFF2-40B4-BE49-F238E27FC236}">
                <a16:creationId xmlns:a16="http://schemas.microsoft.com/office/drawing/2014/main" id="{9A561178-96D2-407A-94C5-91A37401F65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845533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3" pos="6109">
          <p15:clr>
            <a:srgbClr val="65CEFF"/>
          </p15:clr>
        </p15:guide>
        <p15:guide id="4" pos="7425">
          <p15:clr>
            <a:srgbClr val="65CEFF"/>
          </p15:clr>
        </p15:guide>
        <p15:guide id="5" orient="horz" pos="891">
          <p15:clr>
            <a:srgbClr val="65CEFF"/>
          </p15:clr>
        </p15:guide>
        <p15:guide id="6" orient="horz" pos="3658">
          <p15:clr>
            <a:srgbClr val="65CEFF"/>
          </p15:clr>
        </p15:guide>
        <p15:guide id="7" orient="horz" pos="4157">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dark 48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477328"/>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324000">
              <a:lnSpc>
                <a:spcPct val="100000"/>
              </a:lnSpc>
              <a:defRPr sz="4800">
                <a:solidFill>
                  <a:schemeClr val="tx1"/>
                </a:solidFill>
              </a:defRPr>
            </a:lvl1pPr>
          </a:lstStyle>
          <a:p>
            <a:r>
              <a:rPr lang="en-US" dirty="0"/>
              <a:t>Click to edit </a:t>
            </a:r>
            <a:br>
              <a:rPr lang="en-US" dirty="0"/>
            </a:br>
            <a:r>
              <a:rPr lang="en-US" dirty="0"/>
              <a:t>Master title style 48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256000"/>
            <a:ext cx="9288000" cy="911438"/>
          </a:xfrm>
          <a:prstGeom prst="rect">
            <a:avLst/>
          </a:prstGeom>
        </p:spPr>
        <p:txBody>
          <a:bodyPr lIns="0" tIns="252000">
            <a:noAutofit/>
          </a:bodyPr>
          <a:lstStyle>
            <a:lvl1pPr marL="0" indent="0" algn="l">
              <a:spcAft>
                <a:spcPts val="300"/>
              </a:spcAft>
              <a:buNone/>
              <a:defRPr sz="18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r>
              <a:rPr lang="en-US" dirty="0"/>
              <a:t>Subhead for headline size 48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409907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dark 40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231106"/>
          </a:xfrm>
          <a:blipFill dpi="0" rotWithShape="1">
            <a:blip r:embed="rId2">
              <a:extLst>
                <a:ext uri="{96DAC541-7B7A-43D3-8B79-37D633B846F1}">
                  <asvg:svgBlip xmlns:asvg="http://schemas.microsoft.com/office/drawing/2016/SVG/main" r:embed="rId3"/>
                </a:ext>
              </a:extLst>
            </a:blip>
            <a:srcRect/>
            <a:stretch>
              <a:fillRect/>
            </a:stretch>
          </a:blipFill>
        </p:spPr>
        <p:txBody>
          <a:bodyPr rIns="0" bIns="0" anchor="t">
            <a:spAutoFit/>
          </a:bodyPr>
          <a:lstStyle>
            <a:lvl1pPr marL="270000">
              <a:lnSpc>
                <a:spcPct val="100000"/>
              </a:lnSpc>
              <a:defRPr sz="4000">
                <a:solidFill>
                  <a:schemeClr val="tx1"/>
                </a:solidFill>
              </a:defRPr>
            </a:lvl1pPr>
          </a:lstStyle>
          <a:p>
            <a:r>
              <a:rPr lang="en-US" dirty="0"/>
              <a:t>Click to edit </a:t>
            </a:r>
            <a:br>
              <a:rPr lang="en-US" dirty="0"/>
            </a:br>
            <a:r>
              <a:rPr lang="en-US" dirty="0"/>
              <a:t>Master title style 40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011106"/>
            <a:ext cx="9288000" cy="1156332"/>
          </a:xfrm>
          <a:prstGeom prst="rect">
            <a:avLst/>
          </a:prstGeom>
        </p:spPr>
        <p:txBody>
          <a:bodyPr lIns="0" tIns="252000">
            <a:noAutofit/>
          </a:bodyPr>
          <a:lstStyle>
            <a:lvl1pPr marL="0" indent="0" algn="l">
              <a:spcAft>
                <a:spcPts val="300"/>
              </a:spcAft>
              <a:buNone/>
              <a:defRPr sz="1600">
                <a:solidFill>
                  <a:schemeClr val="tx1"/>
                </a:solidFill>
              </a:defRPr>
            </a:lvl1pPr>
            <a:lvl2pPr marL="0" indent="0" algn="l">
              <a:spcAft>
                <a:spcPts val="300"/>
              </a:spcAft>
              <a:buNone/>
              <a:defRPr sz="16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40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2184751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dark 36pt">
    <p:bg>
      <p:bgRef idx="1001">
        <a:schemeClr val="bg2"/>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FA76E44-9BA3-4B84-98F7-42C18A2A8BA0}"/>
              </a:ext>
            </a:extLst>
          </p:cNvPr>
          <p:cNvSpPr>
            <a:spLocks noGrp="1"/>
          </p:cNvSpPr>
          <p:nvPr>
            <p:ph type="pic" sz="quarter" idx="11" hasCustomPrompt="1"/>
          </p:nvPr>
        </p:nvSpPr>
        <p:spPr>
          <a:xfrm>
            <a:off x="0" y="0"/>
            <a:ext cx="12192000" cy="3502800"/>
          </a:xfrm>
          <a:solidFill>
            <a:schemeClr val="accent1"/>
          </a:solidFill>
        </p:spPr>
        <p:txBody>
          <a:bodyPr lIns="144000" tIns="108000" rIns="144000" bIns="108000"/>
          <a:lstStyle>
            <a:lvl1pPr marL="0" indent="0">
              <a:buNone/>
              <a:defRPr>
                <a:solidFill>
                  <a:schemeClr val="tx1"/>
                </a:solidFill>
              </a:defRPr>
            </a:lvl1pPr>
          </a:lstStyle>
          <a:p>
            <a:r>
              <a:rPr lang="en-US" noProof="0" dirty="0"/>
              <a:t>Title picture</a:t>
            </a:r>
          </a:p>
        </p:txBody>
      </p:sp>
      <p:sp>
        <p:nvSpPr>
          <p:cNvPr id="2" name="Title">
            <a:extLst>
              <a:ext uri="{FF2B5EF4-FFF2-40B4-BE49-F238E27FC236}">
                <a16:creationId xmlns:a16="http://schemas.microsoft.com/office/drawing/2014/main" id="{8620440E-BF1B-417E-87A5-35990130B3FF}"/>
              </a:ext>
            </a:extLst>
          </p:cNvPr>
          <p:cNvSpPr>
            <a:spLocks noGrp="1"/>
          </p:cNvSpPr>
          <p:nvPr>
            <p:ph type="title" hasCustomPrompt="1"/>
          </p:nvPr>
        </p:nvSpPr>
        <p:spPr>
          <a:xfrm>
            <a:off x="410401" y="3780000"/>
            <a:ext cx="9287638" cy="1661993"/>
          </a:xfrm>
          <a:blipFill dpi="0"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000" b="500"/>
            </a:stretch>
          </a:blipFill>
        </p:spPr>
        <p:txBody>
          <a:bodyPr rIns="0" bIns="0" anchor="t">
            <a:spAutoFit/>
          </a:bodyPr>
          <a:lstStyle>
            <a:lvl1pPr marL="252000">
              <a:lnSpc>
                <a:spcPct val="100000"/>
              </a:lnSpc>
              <a:defRPr sz="3600">
                <a:solidFill>
                  <a:schemeClr val="tx1"/>
                </a:solidFill>
              </a:defRPr>
            </a:lvl1pPr>
          </a:lstStyle>
          <a:p>
            <a:r>
              <a:rPr lang="en-US" dirty="0"/>
              <a:t>Click to edit </a:t>
            </a:r>
            <a:br>
              <a:rPr lang="en-US" dirty="0"/>
            </a:br>
            <a:r>
              <a:rPr lang="en-US" dirty="0"/>
              <a:t>Master title style </a:t>
            </a:r>
            <a:br>
              <a:rPr lang="en-US" dirty="0"/>
            </a:br>
            <a:r>
              <a:rPr lang="en-US" dirty="0"/>
              <a:t>36 </a:t>
            </a:r>
            <a:r>
              <a:rPr lang="en-US" dirty="0" err="1"/>
              <a:t>pt</a:t>
            </a:r>
            <a:endParaRPr lang="en-US" dirty="0"/>
          </a:p>
        </p:txBody>
      </p:sp>
      <p:sp>
        <p:nvSpPr>
          <p:cNvPr id="3" name="Subhead">
            <a:extLst>
              <a:ext uri="{FF2B5EF4-FFF2-40B4-BE49-F238E27FC236}">
                <a16:creationId xmlns:a16="http://schemas.microsoft.com/office/drawing/2014/main" id="{89304306-5233-4901-B576-444696A2EA33}"/>
              </a:ext>
            </a:extLst>
          </p:cNvPr>
          <p:cNvSpPr>
            <a:spLocks noGrp="1"/>
          </p:cNvSpPr>
          <p:nvPr>
            <p:ph type="subTitle" idx="1" hasCustomPrompt="1"/>
          </p:nvPr>
        </p:nvSpPr>
        <p:spPr>
          <a:xfrm>
            <a:off x="411162" y="5441992"/>
            <a:ext cx="9288000" cy="725445"/>
          </a:xfrm>
          <a:prstGeom prst="rect">
            <a:avLst/>
          </a:prstGeom>
        </p:spPr>
        <p:txBody>
          <a:bodyPr lIns="0" tIns="252000">
            <a:noAutofit/>
          </a:bodyPr>
          <a:lstStyle>
            <a:lvl1pPr marL="0" indent="0" algn="l">
              <a:spcAft>
                <a:spcPts val="300"/>
              </a:spcAft>
              <a:buNone/>
              <a:defRPr sz="1400">
                <a:solidFill>
                  <a:schemeClr val="tx1"/>
                </a:solidFill>
              </a:defRPr>
            </a:lvl1pPr>
            <a:lvl2pPr marL="0" indent="0" algn="l">
              <a:spcAft>
                <a:spcPts val="300"/>
              </a:spcAft>
              <a:buNone/>
              <a:defRPr sz="1400"/>
            </a:lvl2pPr>
            <a:lvl3pPr marL="0" indent="0" algn="l">
              <a:spcAft>
                <a:spcPts val="300"/>
              </a:spcAft>
              <a:buNone/>
              <a:defRPr sz="1400"/>
            </a:lvl3pPr>
            <a:lvl4pPr marL="0" indent="0" algn="l">
              <a:buNone/>
              <a:defRPr sz="1400"/>
            </a:lvl4pPr>
            <a:lvl5pPr marL="0" indent="0" algn="l">
              <a:buNone/>
              <a:defRPr sz="1400"/>
            </a:lvl5pPr>
            <a:lvl6pPr marL="0" indent="0" algn="l">
              <a:buNone/>
              <a:defRPr sz="1400"/>
            </a:lvl6pPr>
            <a:lvl7pPr marL="0" indent="0" algn="l">
              <a:buNone/>
              <a:defRPr sz="1400"/>
            </a:lvl7pPr>
            <a:lvl8pPr marL="0" indent="0" algn="l">
              <a:buNone/>
              <a:defRPr sz="1400"/>
            </a:lvl8pPr>
            <a:lvl9pPr marL="0" indent="0" algn="l">
              <a:buNone/>
              <a:defRPr sz="1400"/>
            </a:lvl9pPr>
          </a:lstStyle>
          <a:p>
            <a:pPr lvl="0"/>
            <a:r>
              <a:rPr lang="en-US" dirty="0"/>
              <a:t>Subhead for headline size 36 </a:t>
            </a:r>
            <a:r>
              <a:rPr lang="en-US" dirty="0" err="1"/>
              <a:t>pt</a:t>
            </a:r>
            <a:endParaRPr lang="en-US" dirty="0"/>
          </a:p>
        </p:txBody>
      </p:sp>
      <p:sp>
        <p:nvSpPr>
          <p:cNvPr id="4" name="Footer Placeholder">
            <a:extLst>
              <a:ext uri="{FF2B5EF4-FFF2-40B4-BE49-F238E27FC236}">
                <a16:creationId xmlns:a16="http://schemas.microsoft.com/office/drawing/2014/main" id="{B61796B2-8510-42B4-A5F7-E1FE5FCE45A2}"/>
              </a:ext>
            </a:extLst>
          </p:cNvPr>
          <p:cNvSpPr>
            <a:spLocks noGrp="1"/>
          </p:cNvSpPr>
          <p:nvPr>
            <p:ph type="ftr" sz="quarter" idx="13"/>
          </p:nvPr>
        </p:nvSpPr>
        <p:spPr>
          <a:xfrm>
            <a:off x="411162" y="6310800"/>
            <a:ext cx="9288000" cy="547200"/>
          </a:xfrm>
        </p:spPr>
        <p:txBody>
          <a:bodyPr/>
          <a:lstStyle/>
          <a:p>
            <a:pPr>
              <a:lnSpc>
                <a:spcPct val="100000"/>
              </a:lnSpc>
            </a:pPr>
            <a:r>
              <a:rPr lang="en-US"/>
              <a:t>Unrestricted | © Siemens 2021 | Dr. Andreas Litzinger, José Malagon | SE DG EA | 2021-05-27</a:t>
            </a:r>
            <a:endParaRPr lang="en-US" dirty="0"/>
          </a:p>
        </p:txBody>
      </p:sp>
      <p:pic>
        <p:nvPicPr>
          <p:cNvPr id="7" name="Siemens Logo">
            <a:extLst>
              <a:ext uri="{FF2B5EF4-FFF2-40B4-BE49-F238E27FC236}">
                <a16:creationId xmlns:a16="http://schemas.microsoft.com/office/drawing/2014/main" id="{3E4A7839-9F7E-47F2-83BA-F637AE096316}"/>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74400" y="6364800"/>
            <a:ext cx="1512000" cy="240408"/>
          </a:xfrm>
          <a:prstGeom prst="rect">
            <a:avLst/>
          </a:prstGeom>
        </p:spPr>
      </p:pic>
    </p:spTree>
    <p:extLst>
      <p:ext uri="{BB962C8B-B14F-4D97-AF65-F5344CB8AC3E}">
        <p14:creationId xmlns:p14="http://schemas.microsoft.com/office/powerpoint/2010/main" val="19994284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59">
          <p15:clr>
            <a:srgbClr val="65CEFF"/>
          </p15:clr>
        </p15:guide>
        <p15:guide id="2" pos="6109">
          <p15:clr>
            <a:srgbClr val="65CEFF"/>
          </p15:clr>
        </p15:guide>
        <p15:guide id="3" pos="7425">
          <p15:clr>
            <a:srgbClr val="65CEFF"/>
          </p15:clr>
        </p15:guide>
        <p15:guide id="4" orient="horz" pos="2206">
          <p15:clr>
            <a:srgbClr val="65CEFF"/>
          </p15:clr>
        </p15:guide>
        <p15:guide id="5" orient="horz" pos="3885">
          <p15:clr>
            <a:srgbClr val="65CEFF"/>
          </p15:clr>
        </p15:guide>
        <p15:guide id="6" orient="horz" pos="4157">
          <p15:clr>
            <a:srgbClr val="65CE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00D031-E8B7-42AD-B616-57A243A31EFA}"/>
              </a:ext>
            </a:extLst>
          </p:cNvPr>
          <p:cNvSpPr>
            <a:spLocks noGrp="1"/>
          </p:cNvSpPr>
          <p:nvPr>
            <p:ph type="title"/>
          </p:nvPr>
        </p:nvSpPr>
        <p:spPr>
          <a:xfrm>
            <a:off x="410400" y="478800"/>
            <a:ext cx="9863997" cy="576000"/>
          </a:xfrm>
          <a:prstGeom prst="rect">
            <a:avLst/>
          </a:prstGeom>
        </p:spPr>
        <p:txBody>
          <a:bodyPr vert="horz" lIns="0" tIns="0" rIns="324000" bIns="14400" rtlCol="0" anchor="b" anchorCtr="0">
            <a:noAutofit/>
          </a:bodyPr>
          <a:lstStyle/>
          <a:p>
            <a:r>
              <a:rPr lang="de-DE"/>
              <a:t>Mastertitelformat bearbeiten</a:t>
            </a:r>
            <a:endParaRPr lang="en-US" dirty="0"/>
          </a:p>
        </p:txBody>
      </p:sp>
      <p:sp>
        <p:nvSpPr>
          <p:cNvPr id="3" name="Text Placeholder">
            <a:extLst>
              <a:ext uri="{FF2B5EF4-FFF2-40B4-BE49-F238E27FC236}">
                <a16:creationId xmlns:a16="http://schemas.microsoft.com/office/drawing/2014/main" id="{6750A408-ED0E-47CF-AC3A-5AD4A6E25CE3}"/>
              </a:ext>
            </a:extLst>
          </p:cNvPr>
          <p:cNvSpPr>
            <a:spLocks noGrp="1"/>
          </p:cNvSpPr>
          <p:nvPr>
            <p:ph type="body" idx="1"/>
          </p:nvPr>
        </p:nvSpPr>
        <p:spPr>
          <a:xfrm>
            <a:off x="411161" y="1414800"/>
            <a:ext cx="7200000" cy="4536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a:extLst>
              <a:ext uri="{FF2B5EF4-FFF2-40B4-BE49-F238E27FC236}">
                <a16:creationId xmlns:a16="http://schemas.microsoft.com/office/drawing/2014/main" id="{4F5CAFE5-0972-49AB-B42B-7C613C153AFE}"/>
              </a:ext>
            </a:extLst>
          </p:cNvPr>
          <p:cNvSpPr>
            <a:spLocks noGrp="1"/>
          </p:cNvSpPr>
          <p:nvPr>
            <p:ph type="ftr" sz="quarter" idx="3"/>
          </p:nvPr>
        </p:nvSpPr>
        <p:spPr>
          <a:xfrm>
            <a:off x="1059160" y="6310800"/>
            <a:ext cx="9216000" cy="547200"/>
          </a:xfrm>
          <a:prstGeom prst="rect">
            <a:avLst/>
          </a:prstGeom>
        </p:spPr>
        <p:txBody>
          <a:bodyPr vert="horz" lIns="0" tIns="0" rIns="0" bIns="61200" rtlCol="0" anchor="ctr" anchorCtr="0"/>
          <a:lstStyle>
            <a:lvl1pPr algn="l">
              <a:lnSpc>
                <a:spcPct val="100000"/>
              </a:lnSpc>
              <a:defRPr sz="900">
                <a:solidFill>
                  <a:schemeClr val="tx1"/>
                </a:solidFill>
              </a:defRPr>
            </a:lvl1pPr>
          </a:lstStyle>
          <a:p>
            <a:r>
              <a:rPr lang="en-US"/>
              <a:t>Unrestricted | © Siemens 2021 | Dr. Andreas Litzinger, José Malagon | SE DG EA | 2021-05-27</a:t>
            </a:r>
            <a:endParaRPr lang="en-US" dirty="0"/>
          </a:p>
        </p:txBody>
      </p:sp>
      <p:sp>
        <p:nvSpPr>
          <p:cNvPr id="6" name="Slide Number Placeholder">
            <a:extLst>
              <a:ext uri="{FF2B5EF4-FFF2-40B4-BE49-F238E27FC236}">
                <a16:creationId xmlns:a16="http://schemas.microsoft.com/office/drawing/2014/main" id="{1C051FD7-F65C-4306-9083-C9770A0AF2DF}"/>
              </a:ext>
            </a:extLst>
          </p:cNvPr>
          <p:cNvSpPr>
            <a:spLocks noGrp="1"/>
          </p:cNvSpPr>
          <p:nvPr>
            <p:ph type="sldNum" sz="quarter" idx="4"/>
          </p:nvPr>
        </p:nvSpPr>
        <p:spPr>
          <a:xfrm>
            <a:off x="411162" y="6310800"/>
            <a:ext cx="648000" cy="547200"/>
          </a:xfrm>
          <a:prstGeom prst="rect">
            <a:avLst/>
          </a:prstGeom>
        </p:spPr>
        <p:txBody>
          <a:bodyPr vert="horz" lIns="0" tIns="0" rIns="0" bIns="61200" rtlCol="0" anchor="ctr" anchorCtr="0"/>
          <a:lstStyle>
            <a:lvl1pPr algn="l">
              <a:lnSpc>
                <a:spcPct val="100000"/>
              </a:lnSpc>
              <a:defRPr sz="900" b="1">
                <a:solidFill>
                  <a:schemeClr val="tx1"/>
                </a:solidFill>
              </a:defRPr>
            </a:lvl1pPr>
          </a:lstStyle>
          <a:p>
            <a:r>
              <a:rPr lang="en-US"/>
              <a:t>Page </a:t>
            </a:r>
            <a:fld id="{15EBE321-CBB1-4E91-BD14-37C8D44326FB}" type="slidenum">
              <a:rPr lang="en-US" smtClean="0"/>
              <a:pPr/>
              <a:t>‹Nr.›</a:t>
            </a:fld>
            <a:endParaRPr lang="en-US" dirty="0"/>
          </a:p>
        </p:txBody>
      </p:sp>
    </p:spTree>
    <p:extLst>
      <p:ext uri="{BB962C8B-B14F-4D97-AF65-F5344CB8AC3E}">
        <p14:creationId xmlns:p14="http://schemas.microsoft.com/office/powerpoint/2010/main" val="1698585145"/>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48" r:id="rId19"/>
    <p:sldLayoutId id="2147483749" r:id="rId20"/>
    <p:sldLayoutId id="2147483750" r:id="rId21"/>
    <p:sldLayoutId id="2147483745" r:id="rId22"/>
    <p:sldLayoutId id="2147483746" r:id="rId23"/>
    <p:sldLayoutId id="2147483747" r:id="rId24"/>
    <p:sldLayoutId id="2147483736" r:id="rId25"/>
    <p:sldLayoutId id="2147483737" r:id="rId26"/>
    <p:sldLayoutId id="2147483738" r:id="rId27"/>
    <p:sldLayoutId id="2147483739" r:id="rId28"/>
    <p:sldLayoutId id="2147483740" r:id="rId29"/>
    <p:sldLayoutId id="2147483741" r:id="rId30"/>
    <p:sldLayoutId id="2147483744" r:id="rId31"/>
    <p:sldLayoutId id="2147483708" r:id="rId32"/>
    <p:sldLayoutId id="2147483655" r:id="rId33"/>
    <p:sldLayoutId id="2147483742" r:id="rId34"/>
    <p:sldLayoutId id="2147483677" r:id="rId35"/>
    <p:sldLayoutId id="2147483709" r:id="rId36"/>
    <p:sldLayoutId id="2147483751" r:id="rId37"/>
    <p:sldLayoutId id="2147483691" r:id="rId38"/>
    <p:sldLayoutId id="2147483752" r:id="rId39"/>
    <p:sldLayoutId id="2147483692" r:id="rId40"/>
    <p:sldLayoutId id="2147483650" r:id="rId41"/>
    <p:sldLayoutId id="2147483665" r:id="rId42"/>
    <p:sldLayoutId id="2147483666" r:id="rId43"/>
    <p:sldLayoutId id="2147483697" r:id="rId44"/>
    <p:sldLayoutId id="2147483698" r:id="rId45"/>
    <p:sldLayoutId id="2147483652" r:id="rId46"/>
    <p:sldLayoutId id="2147483680" r:id="rId47"/>
    <p:sldLayoutId id="2147483694" r:id="rId48"/>
    <p:sldLayoutId id="2147483687" r:id="rId49"/>
    <p:sldLayoutId id="2147483681" r:id="rId50"/>
    <p:sldLayoutId id="2147483690" r:id="rId51"/>
    <p:sldLayoutId id="2147483711" r:id="rId52"/>
    <p:sldLayoutId id="2147483682" r:id="rId53"/>
    <p:sldLayoutId id="2147483678" r:id="rId54"/>
    <p:sldLayoutId id="2147483755" r:id="rId55"/>
    <p:sldLayoutId id="2147483756" r:id="rId56"/>
    <p:sldLayoutId id="2147483758" r:id="rId57"/>
    <p:sldLayoutId id="2147483759" r:id="rId58"/>
    <p:sldLayoutId id="2147483760" r:id="rId59"/>
  </p:sldLayoutIdLst>
  <p:hf hdr="0" dt="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3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2.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5.bin"/><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3.xml"/><Relationship Id="rId5" Type="http://schemas.openxmlformats.org/officeDocument/2006/relationships/image" Target="../media/image40.emf"/><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xml"/><Relationship Id="rId5" Type="http://schemas.openxmlformats.org/officeDocument/2006/relationships/slide" Target="slide1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1.emf"/><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3.xml"/><Relationship Id="rId1" Type="http://schemas.openxmlformats.org/officeDocument/2006/relationships/tags" Target="../tags/tag16.xml"/><Relationship Id="rId5" Type="http://schemas.openxmlformats.org/officeDocument/2006/relationships/image" Target="../media/image4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3.png"/><Relationship Id="rId5" Type="http://schemas.openxmlformats.org/officeDocument/2006/relationships/image" Target="../media/image32.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33.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emf"/><Relationship Id="rId2" Type="http://schemas.openxmlformats.org/officeDocument/2006/relationships/image" Target="../media/image52.jpeg"/><Relationship Id="rId1" Type="http://schemas.openxmlformats.org/officeDocument/2006/relationships/slideLayout" Target="../slideLayouts/slideLayout33.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19.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20.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hyperlink" Target="mailto:firstname.lastname@siemens.com" TargetMode="External"/><Relationship Id="rId2" Type="http://schemas.openxmlformats.org/officeDocument/2006/relationships/hyperlink" Target="mailto:andreas.litzinger@siemens.com" TargetMode="Externa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A865AB3-8AE0-4AB0-94C2-2E517EC147DE}"/>
              </a:ext>
            </a:extLst>
          </p:cNvPr>
          <p:cNvSpPr>
            <a:spLocks noGrp="1"/>
          </p:cNvSpPr>
          <p:nvPr>
            <p:ph type="title"/>
          </p:nvPr>
        </p:nvSpPr>
        <p:spPr>
          <a:xfrm>
            <a:off x="410400" y="1414464"/>
            <a:ext cx="11376788" cy="1846659"/>
          </a:xfrm>
          <a:solidFill>
            <a:srgbClr val="000027">
              <a:alpha val="75000"/>
            </a:srgbClr>
          </a:solidFill>
        </p:spPr>
        <p:txBody>
          <a:bodyPr/>
          <a:lstStyle/>
          <a:p>
            <a:r>
              <a:rPr lang="en-US" sz="4000" dirty="0"/>
              <a:t>Scalable WAMPAC product SIGUARD PDP and its application in system stability observation and protection</a:t>
            </a:r>
            <a:endParaRPr lang="en-US" sz="4000" b="0" dirty="0"/>
          </a:p>
        </p:txBody>
      </p:sp>
      <p:sp>
        <p:nvSpPr>
          <p:cNvPr id="17" name="Subtitle">
            <a:extLst>
              <a:ext uri="{FF2B5EF4-FFF2-40B4-BE49-F238E27FC236}">
                <a16:creationId xmlns:a16="http://schemas.microsoft.com/office/drawing/2014/main" id="{9F1C4C08-3D5C-4C0E-914A-F70CA07D0654}"/>
              </a:ext>
            </a:extLst>
          </p:cNvPr>
          <p:cNvSpPr>
            <a:spLocks noGrp="1"/>
          </p:cNvSpPr>
          <p:nvPr>
            <p:ph type="subTitle" idx="1"/>
          </p:nvPr>
        </p:nvSpPr>
        <p:spPr>
          <a:xfrm>
            <a:off x="997090" y="3820762"/>
            <a:ext cx="9034677" cy="1930398"/>
          </a:xfrm>
          <a:solidFill>
            <a:srgbClr val="000027">
              <a:alpha val="75000"/>
            </a:srgbClr>
          </a:solidFill>
        </p:spPr>
        <p:txBody>
          <a:bodyPr/>
          <a:lstStyle/>
          <a:p>
            <a:pPr lvl="1">
              <a:spcAft>
                <a:spcPts val="1200"/>
              </a:spcAft>
            </a:pPr>
            <a:r>
              <a:rPr lang="en-US" sz="1800" b="0" i="0" dirty="0">
                <a:solidFill>
                  <a:srgbClr val="FFFFFF"/>
                </a:solidFill>
                <a:effectLst/>
                <a:latin typeface="Open Sans" panose="020B0606030504020204" pitchFamily="34" charset="0"/>
              </a:rPr>
              <a:t>IEEE 2021 International Conference on Smart Grid Synchronized Measurements and Analytics – SGSMA 2021, May 25th - 27th 2021</a:t>
            </a:r>
          </a:p>
          <a:p>
            <a:pPr lvl="1">
              <a:spcAft>
                <a:spcPts val="1200"/>
              </a:spcAft>
            </a:pPr>
            <a:r>
              <a:rPr lang="en-US" sz="1800" b="0" i="0" dirty="0">
                <a:effectLst/>
                <a:latin typeface="Open Sans" panose="020B0606030504020204" pitchFamily="34" charset="0"/>
              </a:rPr>
              <a:t>Gold Sponsorship 3 presentation on May 27</a:t>
            </a:r>
            <a:r>
              <a:rPr lang="en-US" sz="1800" b="0" i="0" baseline="30000" dirty="0">
                <a:effectLst/>
                <a:latin typeface="Open Sans" panose="020B0606030504020204" pitchFamily="34" charset="0"/>
              </a:rPr>
              <a:t>th</a:t>
            </a:r>
            <a:r>
              <a:rPr lang="en-US" sz="1800" b="0" i="0" dirty="0">
                <a:effectLst/>
                <a:latin typeface="Open Sans" panose="020B0606030504020204" pitchFamily="34" charset="0"/>
              </a:rPr>
              <a:t>, </a:t>
            </a:r>
            <a:r>
              <a:rPr lang="de-DE" sz="1800" dirty="0"/>
              <a:t>1:30 </a:t>
            </a:r>
            <a:r>
              <a:rPr lang="de-DE" sz="1800" dirty="0" err="1"/>
              <a:t>pm</a:t>
            </a:r>
            <a:r>
              <a:rPr lang="de-DE" sz="1800" dirty="0"/>
              <a:t> - 2:15 </a:t>
            </a:r>
            <a:r>
              <a:rPr lang="de-DE" sz="1800" dirty="0" err="1"/>
              <a:t>pm</a:t>
            </a:r>
            <a:r>
              <a:rPr lang="de-DE" sz="1800" dirty="0"/>
              <a:t>, </a:t>
            </a:r>
            <a:r>
              <a:rPr lang="en-US" sz="1800" dirty="0"/>
              <a:t>CEST (+2.00 UCT)</a:t>
            </a:r>
            <a:endParaRPr lang="en-US" sz="1800" b="0" i="0" dirty="0">
              <a:solidFill>
                <a:srgbClr val="FFFFFF"/>
              </a:solidFill>
              <a:effectLst/>
              <a:latin typeface="Open Sans" panose="020B0606030504020204" pitchFamily="34" charset="0"/>
            </a:endParaRPr>
          </a:p>
          <a:p>
            <a:pPr lvl="1">
              <a:spcAft>
                <a:spcPts val="1200"/>
              </a:spcAft>
            </a:pPr>
            <a:r>
              <a:rPr lang="en-US" sz="1800" dirty="0"/>
              <a:t>Dr. Andreas Litzinger, José Malagon, Siemens AG, Germany</a:t>
            </a:r>
          </a:p>
        </p:txBody>
      </p:sp>
      <p:sp>
        <p:nvSpPr>
          <p:cNvPr id="2" name="Footer Placeholder">
            <a:extLst>
              <a:ext uri="{FF2B5EF4-FFF2-40B4-BE49-F238E27FC236}">
                <a16:creationId xmlns:a16="http://schemas.microsoft.com/office/drawing/2014/main" id="{8FDA17C2-CC0D-4A70-A1C4-4DAA44F64772}"/>
              </a:ext>
            </a:extLst>
          </p:cNvPr>
          <p:cNvSpPr>
            <a:spLocks noGrp="1"/>
          </p:cNvSpPr>
          <p:nvPr>
            <p:ph type="ftr" sz="quarter" idx="12"/>
          </p:nvPr>
        </p:nvSpPr>
        <p:spPr>
          <a:solidFill>
            <a:schemeClr val="bg2">
              <a:alpha val="75000"/>
            </a:schemeClr>
          </a:solidFill>
        </p:spPr>
        <p:txBody>
          <a:bodyPr/>
          <a:lstStyle/>
          <a:p>
            <a:r>
              <a:rPr lang="en-US" dirty="0"/>
              <a:t>Unrestricted | © Siemens 2021 | Dr. Andreas Litzinger, José Malagon | SE DG EA | 2021-05-27</a:t>
            </a:r>
          </a:p>
        </p:txBody>
      </p:sp>
    </p:spTree>
    <p:extLst>
      <p:ext uri="{BB962C8B-B14F-4D97-AF65-F5344CB8AC3E}">
        <p14:creationId xmlns:p14="http://schemas.microsoft.com/office/powerpoint/2010/main" val="215935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A7942B6-5A78-4AAA-AFAC-92E6AA2307EE}"/>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4" name="Objekt 3" hidden="1">
                        <a:extLst>
                          <a:ext uri="{FF2B5EF4-FFF2-40B4-BE49-F238E27FC236}">
                            <a16:creationId xmlns:a16="http://schemas.microsoft.com/office/drawing/2014/main" id="{EA7942B6-5A78-4AAA-AFAC-92E6AA2307EE}"/>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204B1AE-0EE9-4876-BC7E-C479982C1F14}"/>
              </a:ext>
            </a:extLst>
          </p:cNvPr>
          <p:cNvSpPr/>
          <p:nvPr>
            <p:custDataLst>
              <p:tags r:id="rId2"/>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199" b="1" dirty="0">
              <a:ea typeface="+mj-ea"/>
              <a:cs typeface="Arial" panose="020B0604020202020204" pitchFamily="34" charset="0"/>
              <a:sym typeface="Arial" panose="020B0604020202020204" pitchFamily="34" charset="0"/>
            </a:endParaRPr>
          </a:p>
        </p:txBody>
      </p:sp>
      <p:sp>
        <p:nvSpPr>
          <p:cNvPr id="3" name="Titel 2"/>
          <p:cNvSpPr>
            <a:spLocks noGrp="1"/>
          </p:cNvSpPr>
          <p:nvPr>
            <p:ph type="title"/>
          </p:nvPr>
        </p:nvSpPr>
        <p:spPr/>
        <p:txBody>
          <a:bodyPr/>
          <a:lstStyle/>
          <a:p>
            <a:r>
              <a:rPr lang="de-DE" dirty="0"/>
              <a:t>SIGUARD PDP</a:t>
            </a:r>
            <a:br>
              <a:rPr lang="de-DE" dirty="0"/>
            </a:br>
            <a:r>
              <a:rPr lang="de-DE" dirty="0"/>
              <a:t>Experience</a:t>
            </a:r>
          </a:p>
        </p:txBody>
      </p:sp>
      <p:sp>
        <p:nvSpPr>
          <p:cNvPr id="6" name="Inhaltsplatzhalter 3"/>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Worldwide used</a:t>
            </a:r>
          </a:p>
          <a:p>
            <a:pPr marL="644203" lvl="2" indent="-285607">
              <a:buFont typeface="Arial" panose="020B0604020202020204" pitchFamily="34" charset="0"/>
              <a:buChar char="•"/>
            </a:pPr>
            <a:r>
              <a:rPr lang="en-US" sz="1799" kern="0" dirty="0"/>
              <a:t>Substation data concentrators (Asia, Arabic peninsula)</a:t>
            </a:r>
          </a:p>
          <a:p>
            <a:pPr marL="644203" lvl="2" indent="-285607">
              <a:buFont typeface="Arial" panose="020B0604020202020204" pitchFamily="34" charset="0"/>
              <a:buChar char="•"/>
            </a:pPr>
            <a:r>
              <a:rPr lang="en-US" sz="1799" kern="0" dirty="0"/>
              <a:t>Non-Redundant WAMS (Europe, South America, Asia, Africa, Arabic peninsula)</a:t>
            </a:r>
          </a:p>
          <a:p>
            <a:pPr marL="644203" lvl="2" indent="-285607">
              <a:buFont typeface="Arial" panose="020B0604020202020204" pitchFamily="34" charset="0"/>
              <a:buChar char="•"/>
            </a:pPr>
            <a:r>
              <a:rPr lang="en-US" sz="1799" kern="0" dirty="0"/>
              <a:t>Redundant WAMS (South America, Asia)</a:t>
            </a:r>
          </a:p>
          <a:p>
            <a:pPr marL="644203" lvl="2" indent="-285607">
              <a:buFont typeface="Arial" panose="020B0604020202020204" pitchFamily="34" charset="0"/>
              <a:buChar char="•"/>
            </a:pPr>
            <a:r>
              <a:rPr lang="en-US" sz="1799" kern="0" dirty="0"/>
              <a:t>Multisite WAMS (Mid America)</a:t>
            </a:r>
          </a:p>
          <a:p>
            <a:pPr marL="644203" lvl="2" indent="-285607">
              <a:buFont typeface="Arial" panose="020B0604020202020204" pitchFamily="34" charset="0"/>
              <a:buChar char="•"/>
            </a:pPr>
            <a:r>
              <a:rPr lang="en-US" sz="1799" kern="0" dirty="0"/>
              <a:t>WAPS (South America, Europe)</a:t>
            </a:r>
          </a:p>
          <a:p>
            <a:pPr marL="644203" lvl="2" indent="-285607">
              <a:buFont typeface="Arial" panose="020B0604020202020204" pitchFamily="34" charset="0"/>
              <a:buChar char="•"/>
            </a:pPr>
            <a:endParaRPr lang="en-US" sz="1799" kern="0" dirty="0"/>
          </a:p>
          <a:p>
            <a:r>
              <a:rPr lang="en-US" sz="1799" kern="0" dirty="0"/>
              <a:t>SIGUARD PDP is on the world market for over 10 years, with more than 10 versions, continuously growing in functionality.</a:t>
            </a:r>
          </a:p>
        </p:txBody>
      </p:sp>
      <p:sp>
        <p:nvSpPr>
          <p:cNvPr id="5" name="Fußzeilenplatzhalter 4">
            <a:extLst>
              <a:ext uri="{FF2B5EF4-FFF2-40B4-BE49-F238E27FC236}">
                <a16:creationId xmlns:a16="http://schemas.microsoft.com/office/drawing/2014/main" id="{898E0D18-C682-4E1E-BBC9-6B22732407DE}"/>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CC94C272-D93A-4BB2-919B-E367EFEA0B68}"/>
              </a:ext>
            </a:extLst>
          </p:cNvPr>
          <p:cNvSpPr>
            <a:spLocks noGrp="1"/>
          </p:cNvSpPr>
          <p:nvPr>
            <p:ph type="sldNum" sz="quarter" idx="11"/>
          </p:nvPr>
        </p:nvSpPr>
        <p:spPr/>
        <p:txBody>
          <a:bodyPr/>
          <a:lstStyle/>
          <a:p>
            <a:r>
              <a:rPr lang="en-US"/>
              <a:t>Page </a:t>
            </a:r>
            <a:fld id="{15EBE321-CBB1-4E91-BD14-37C8D44326FB}" type="slidenum">
              <a:rPr lang="en-US" smtClean="0"/>
              <a:pPr/>
              <a:t>10</a:t>
            </a:fld>
            <a:endParaRPr lang="en-US" dirty="0"/>
          </a:p>
        </p:txBody>
      </p:sp>
    </p:spTree>
    <p:extLst>
      <p:ext uri="{BB962C8B-B14F-4D97-AF65-F5344CB8AC3E}">
        <p14:creationId xmlns:p14="http://schemas.microsoft.com/office/powerpoint/2010/main" val="7869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737E6F-9FF3-4523-B5EC-135A59BF10C7}"/>
              </a:ext>
            </a:extLst>
          </p:cNvPr>
          <p:cNvSpPr>
            <a:spLocks noGrp="1"/>
          </p:cNvSpPr>
          <p:nvPr>
            <p:ph type="title"/>
          </p:nvPr>
        </p:nvSpPr>
        <p:spPr/>
        <p:txBody>
          <a:bodyPr/>
          <a:lstStyle/>
          <a:p>
            <a:r>
              <a:rPr lang="de-DE" dirty="0"/>
              <a:t>SIGUARD PDP</a:t>
            </a:r>
            <a:br>
              <a:rPr lang="de-DE" dirty="0"/>
            </a:br>
            <a:r>
              <a:rPr lang="en-US" dirty="0"/>
              <a:t>Use cases</a:t>
            </a:r>
          </a:p>
        </p:txBody>
      </p:sp>
      <p:sp>
        <p:nvSpPr>
          <p:cNvPr id="4" name="Inhaltsplatzhalter 3">
            <a:extLst>
              <a:ext uri="{FF2B5EF4-FFF2-40B4-BE49-F238E27FC236}">
                <a16:creationId xmlns:a16="http://schemas.microsoft.com/office/drawing/2014/main" id="{5BA56D35-CE6A-4D1D-A594-22D710AF6FE0}"/>
              </a:ext>
            </a:extLst>
          </p:cNvPr>
          <p:cNvSpPr>
            <a:spLocks noGrp="1"/>
          </p:cNvSpPr>
          <p:nvPr>
            <p:ph idx="4294967295"/>
          </p:nvPr>
        </p:nvSpPr>
        <p:spPr>
          <a:xfrm>
            <a:off x="626241" y="1314451"/>
            <a:ext cx="8204200" cy="4938938"/>
          </a:xfrm>
        </p:spPr>
        <p:txBody>
          <a:bodyPr/>
          <a:lstStyle/>
          <a:p>
            <a:r>
              <a:rPr lang="en-US" dirty="0"/>
              <a:t> All use cases are supported by </a:t>
            </a:r>
            <a:r>
              <a:rPr lang="en-US" b="1" dirty="0"/>
              <a:t>SIGUARD PDP </a:t>
            </a:r>
            <a:r>
              <a:rPr lang="en-US" dirty="0"/>
              <a:t>product.</a:t>
            </a:r>
          </a:p>
        </p:txBody>
      </p:sp>
      <p:graphicFrame>
        <p:nvGraphicFramePr>
          <p:cNvPr id="5" name="Tabelle 4">
            <a:extLst>
              <a:ext uri="{FF2B5EF4-FFF2-40B4-BE49-F238E27FC236}">
                <a16:creationId xmlns:a16="http://schemas.microsoft.com/office/drawing/2014/main" id="{AF8E2733-B95C-4E46-9E6F-EF284CF0517C}"/>
              </a:ext>
            </a:extLst>
          </p:cNvPr>
          <p:cNvGraphicFramePr>
            <a:graphicFrameLocks noGrp="1"/>
          </p:cNvGraphicFramePr>
          <p:nvPr>
            <p:extLst>
              <p:ext uri="{D42A27DB-BD31-4B8C-83A1-F6EECF244321}">
                <p14:modId xmlns:p14="http://schemas.microsoft.com/office/powerpoint/2010/main" val="3804115050"/>
              </p:ext>
            </p:extLst>
          </p:nvPr>
        </p:nvGraphicFramePr>
        <p:xfrm>
          <a:off x="626241" y="1892526"/>
          <a:ext cx="10723609" cy="4258933"/>
        </p:xfrm>
        <a:graphic>
          <a:graphicData uri="http://schemas.openxmlformats.org/drawingml/2006/table">
            <a:tbl>
              <a:tblPr>
                <a:tableStyleId>{93296810-A885-4BE3-A3E7-6D5BEEA58F35}</a:tableStyleId>
              </a:tblPr>
              <a:tblGrid>
                <a:gridCol w="1243280">
                  <a:extLst>
                    <a:ext uri="{9D8B030D-6E8A-4147-A177-3AD203B41FA5}">
                      <a16:colId xmlns:a16="http://schemas.microsoft.com/office/drawing/2014/main" val="3984954061"/>
                    </a:ext>
                  </a:extLst>
                </a:gridCol>
                <a:gridCol w="1829025">
                  <a:extLst>
                    <a:ext uri="{9D8B030D-6E8A-4147-A177-3AD203B41FA5}">
                      <a16:colId xmlns:a16="http://schemas.microsoft.com/office/drawing/2014/main" val="2018400484"/>
                    </a:ext>
                  </a:extLst>
                </a:gridCol>
                <a:gridCol w="956413">
                  <a:extLst>
                    <a:ext uri="{9D8B030D-6E8A-4147-A177-3AD203B41FA5}">
                      <a16:colId xmlns:a16="http://schemas.microsoft.com/office/drawing/2014/main" val="1242399961"/>
                    </a:ext>
                  </a:extLst>
                </a:gridCol>
                <a:gridCol w="956413">
                  <a:extLst>
                    <a:ext uri="{9D8B030D-6E8A-4147-A177-3AD203B41FA5}">
                      <a16:colId xmlns:a16="http://schemas.microsoft.com/office/drawing/2014/main" val="2581516194"/>
                    </a:ext>
                  </a:extLst>
                </a:gridCol>
                <a:gridCol w="956413">
                  <a:extLst>
                    <a:ext uri="{9D8B030D-6E8A-4147-A177-3AD203B41FA5}">
                      <a16:colId xmlns:a16="http://schemas.microsoft.com/office/drawing/2014/main" val="3391695927"/>
                    </a:ext>
                  </a:extLst>
                </a:gridCol>
                <a:gridCol w="956413">
                  <a:extLst>
                    <a:ext uri="{9D8B030D-6E8A-4147-A177-3AD203B41FA5}">
                      <a16:colId xmlns:a16="http://schemas.microsoft.com/office/drawing/2014/main" val="1215235227"/>
                    </a:ext>
                  </a:extLst>
                </a:gridCol>
                <a:gridCol w="956413">
                  <a:extLst>
                    <a:ext uri="{9D8B030D-6E8A-4147-A177-3AD203B41FA5}">
                      <a16:colId xmlns:a16="http://schemas.microsoft.com/office/drawing/2014/main" val="2859951887"/>
                    </a:ext>
                  </a:extLst>
                </a:gridCol>
                <a:gridCol w="956413">
                  <a:extLst>
                    <a:ext uri="{9D8B030D-6E8A-4147-A177-3AD203B41FA5}">
                      <a16:colId xmlns:a16="http://schemas.microsoft.com/office/drawing/2014/main" val="644699436"/>
                    </a:ext>
                  </a:extLst>
                </a:gridCol>
                <a:gridCol w="956413">
                  <a:extLst>
                    <a:ext uri="{9D8B030D-6E8A-4147-A177-3AD203B41FA5}">
                      <a16:colId xmlns:a16="http://schemas.microsoft.com/office/drawing/2014/main" val="2799014244"/>
                    </a:ext>
                  </a:extLst>
                </a:gridCol>
                <a:gridCol w="956413">
                  <a:extLst>
                    <a:ext uri="{9D8B030D-6E8A-4147-A177-3AD203B41FA5}">
                      <a16:colId xmlns:a16="http://schemas.microsoft.com/office/drawing/2014/main" val="2154808851"/>
                    </a:ext>
                  </a:extLst>
                </a:gridCol>
              </a:tblGrid>
              <a:tr h="529010">
                <a:tc>
                  <a:txBody>
                    <a:bodyPr/>
                    <a:lstStyle/>
                    <a:p>
                      <a:pPr algn="l" fontAlgn="b"/>
                      <a:r>
                        <a:rPr lang="de-DE" sz="1100" u="none" strike="noStrike">
                          <a:effectLst/>
                        </a:rPr>
                        <a:t>Component</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t"/>
                      <a:r>
                        <a:rPr lang="de-DE" sz="1100" u="none" strike="noStrike">
                          <a:effectLst/>
                        </a:rPr>
                        <a:t>Use case</a:t>
                      </a:r>
                      <a:endParaRPr lang="de-DE" sz="1100" b="0" i="0" u="none" strike="noStrike">
                        <a:solidFill>
                          <a:srgbClr val="000000"/>
                        </a:solidFill>
                        <a:effectLst/>
                        <a:latin typeface="Calibri" panose="020F0502020204030204" pitchFamily="34" charset="0"/>
                      </a:endParaRPr>
                    </a:p>
                  </a:txBody>
                  <a:tcPr marL="7625" marR="7625" marT="7625" marB="0"/>
                </a:tc>
                <a:tc>
                  <a:txBody>
                    <a:bodyPr/>
                    <a:lstStyle/>
                    <a:p>
                      <a:pPr algn="l" fontAlgn="b"/>
                      <a:r>
                        <a:rPr lang="de-DE" sz="1100" u="none" strike="noStrike">
                          <a:effectLst/>
                        </a:rPr>
                        <a:t>Substation</a:t>
                      </a:r>
                      <a:br>
                        <a:rPr lang="de-DE" sz="1100" u="none" strike="noStrike">
                          <a:effectLst/>
                        </a:rPr>
                      </a:br>
                      <a:r>
                        <a:rPr lang="de-DE" sz="1100" u="none" strike="noStrike">
                          <a:effectLst/>
                        </a:rPr>
                        <a:t>Data Concentrator</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Regional Data Concentrator</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WAMS w/o Applications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WAMS with Applications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en-US" sz="1100" u="none" strike="noStrike">
                          <a:effectLst/>
                        </a:rPr>
                        <a:t>WAMS w/o Applications, redundant</a:t>
                      </a:r>
                      <a:endParaRPr lang="en-US"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WAMS with Applications, redundant</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en-US" sz="1100" u="none" strike="noStrike">
                          <a:effectLst/>
                        </a:rPr>
                        <a:t>Multisite WAMS w/o Applications</a:t>
                      </a:r>
                      <a:endParaRPr lang="en-US"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Multisite WAMS with applications</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1014934868"/>
                  </a:ext>
                </a:extLst>
              </a:tr>
              <a:tr h="358651">
                <a:tc>
                  <a:txBody>
                    <a:bodyPr/>
                    <a:lstStyle/>
                    <a:p>
                      <a:pPr algn="l" fontAlgn="b"/>
                      <a:r>
                        <a:rPr lang="de-DE" sz="1100" u="none" strike="noStrike">
                          <a:effectLst/>
                        </a:rPr>
                        <a:t>Architecture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all-in-one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server/clients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server/clients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server/clients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2x server / 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2x server / 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N x (2x server / clients)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N x (2x server / clients)</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3147942418"/>
                  </a:ext>
                </a:extLst>
              </a:tr>
              <a:tr h="179326">
                <a:tc>
                  <a:txBody>
                    <a:bodyPr/>
                    <a:lstStyle/>
                    <a:p>
                      <a:pPr algn="l" fontAlgn="b"/>
                      <a:r>
                        <a:rPr lang="de-DE" sz="1100" u="none" strike="noStrike">
                          <a:effectLst/>
                        </a:rPr>
                        <a:t>PMU protocol</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1849698712"/>
                  </a:ext>
                </a:extLst>
              </a:tr>
              <a:tr h="179326">
                <a:tc>
                  <a:txBody>
                    <a:bodyPr/>
                    <a:lstStyle/>
                    <a:p>
                      <a:pPr algn="l" fontAlgn="b"/>
                      <a:r>
                        <a:rPr lang="de-DE" sz="1100" u="none" strike="noStrike">
                          <a:effectLst/>
                        </a:rPr>
                        <a:t>Collector</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488113426"/>
                  </a:ext>
                </a:extLst>
              </a:tr>
              <a:tr h="331364">
                <a:tc>
                  <a:txBody>
                    <a:bodyPr/>
                    <a:lstStyle/>
                    <a:p>
                      <a:pPr algn="l" fontAlgn="b"/>
                      <a:r>
                        <a:rPr lang="de-DE" sz="1100" u="none" strike="noStrike">
                          <a:effectLst/>
                        </a:rPr>
                        <a:t>Calculation engine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dirty="0">
                          <a:effectLst/>
                        </a:rPr>
                        <a:t>x</a:t>
                      </a:r>
                      <a:endParaRPr lang="de-DE" sz="1100" b="0" i="0" u="none" strike="noStrike" dirty="0">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3153364053"/>
                  </a:ext>
                </a:extLst>
              </a:tr>
              <a:tr h="179326">
                <a:tc>
                  <a:txBody>
                    <a:bodyPr/>
                    <a:lstStyle/>
                    <a:p>
                      <a:pPr algn="l" fontAlgn="b"/>
                      <a:r>
                        <a:rPr lang="de-DE" sz="1100" u="none" strike="noStrike">
                          <a:effectLst/>
                        </a:rPr>
                        <a:t>Online archive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3305011178"/>
                  </a:ext>
                </a:extLst>
              </a:tr>
              <a:tr h="179326">
                <a:tc>
                  <a:txBody>
                    <a:bodyPr/>
                    <a:lstStyle/>
                    <a:p>
                      <a:pPr algn="l" fontAlgn="b"/>
                      <a:r>
                        <a:rPr lang="de-DE" sz="1100" u="none" strike="noStrike">
                          <a:effectLst/>
                        </a:rPr>
                        <a:t>Offline archive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1678054719"/>
                  </a:ext>
                </a:extLst>
              </a:tr>
              <a:tr h="179326">
                <a:tc>
                  <a:txBody>
                    <a:bodyPr/>
                    <a:lstStyle/>
                    <a:p>
                      <a:pPr algn="l" fontAlgn="b"/>
                      <a:r>
                        <a:rPr lang="de-DE" sz="1100" u="none" strike="noStrike">
                          <a:effectLst/>
                        </a:rPr>
                        <a:t>User Interface</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(1)</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(1)</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 (N)</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606270838"/>
                  </a:ext>
                </a:extLst>
              </a:tr>
              <a:tr h="179326">
                <a:tc>
                  <a:txBody>
                    <a:bodyPr/>
                    <a:lstStyle/>
                    <a:p>
                      <a:pPr algn="l" fontAlgn="b"/>
                      <a:r>
                        <a:rPr lang="de-DE" sz="1100" u="none" strike="noStrike">
                          <a:effectLst/>
                        </a:rPr>
                        <a:t>Application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Island State Detection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668854858"/>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Power Swing Recognition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241194861"/>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Short circuit detection</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263732551"/>
                  </a:ext>
                </a:extLst>
              </a:tr>
              <a:tr h="197980">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Generation and demand loss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964442507"/>
                  </a:ext>
                </a:extLst>
              </a:tr>
              <a:tr h="179326">
                <a:tc>
                  <a:txBody>
                    <a:bodyPr/>
                    <a:lstStyle/>
                    <a:p>
                      <a:pPr algn="l" fontAlgn="b"/>
                      <a:r>
                        <a:rPr lang="de-DE" sz="1100" u="none" strike="noStrike">
                          <a:effectLst/>
                        </a:rPr>
                        <a:t>Interfaces</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IEEE C37.118</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3303703448"/>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IEC 60780-5-104</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3281227461"/>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ICCP Tase.2</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4088566723"/>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OPC - DA</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430809474"/>
                  </a:ext>
                </a:extLst>
              </a:tr>
              <a:tr h="179326">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SNMP</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1612375254"/>
                  </a:ext>
                </a:extLst>
              </a:tr>
              <a:tr h="179326">
                <a:tc>
                  <a:txBody>
                    <a:bodyPr/>
                    <a:lstStyle/>
                    <a:p>
                      <a:pPr algn="l" fontAlgn="b"/>
                      <a:r>
                        <a:rPr lang="de-DE" sz="1100" u="none" strike="noStrike">
                          <a:effectLst/>
                        </a:rPr>
                        <a:t>Multisite Manager</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 </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tc>
                  <a:txBody>
                    <a:bodyPr/>
                    <a:lstStyle/>
                    <a:p>
                      <a:pPr algn="ctr" fontAlgn="b"/>
                      <a:r>
                        <a:rPr lang="de-DE" sz="1100" u="none" strike="noStrike">
                          <a:effectLst/>
                        </a:rPr>
                        <a:t>x</a:t>
                      </a:r>
                      <a:endParaRPr lang="de-DE" sz="1100" b="0" i="0" u="none" strike="noStrike">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1263386387"/>
                  </a:ext>
                </a:extLst>
              </a:tr>
              <a:tr h="331364">
                <a:tc>
                  <a:txBody>
                    <a:bodyPr/>
                    <a:lstStyle/>
                    <a:p>
                      <a:pPr algn="l" fontAlgn="b"/>
                      <a:r>
                        <a:rPr lang="de-DE" sz="1100" u="none" strike="noStrike" dirty="0" err="1">
                          <a:effectLst/>
                        </a:rPr>
                        <a:t>Product</a:t>
                      </a:r>
                      <a:endParaRPr lang="de-DE" sz="1100" b="0"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tc>
                  <a:txBody>
                    <a:bodyPr/>
                    <a:lstStyle/>
                    <a:p>
                      <a:pPr algn="l" fontAlgn="b"/>
                      <a:r>
                        <a:rPr lang="de-DE" sz="1000" b="1" u="none" strike="noStrike" dirty="0">
                          <a:effectLst/>
                        </a:rPr>
                        <a:t>SIGUARD PDP</a:t>
                      </a:r>
                      <a:endParaRPr lang="de-DE" sz="1000" b="1" i="0" u="none" strike="noStrike" dirty="0">
                        <a:solidFill>
                          <a:srgbClr val="000000"/>
                        </a:solidFill>
                        <a:effectLst/>
                        <a:latin typeface="Calibri" panose="020F0502020204030204" pitchFamily="34" charset="0"/>
                      </a:endParaRPr>
                    </a:p>
                  </a:txBody>
                  <a:tcPr marL="7625" marR="7625" marT="7625" marB="0" anchor="b"/>
                </a:tc>
                <a:extLst>
                  <a:ext uri="{0D108BD9-81ED-4DB2-BD59-A6C34878D82A}">
                    <a16:rowId xmlns:a16="http://schemas.microsoft.com/office/drawing/2014/main" val="2688986007"/>
                  </a:ext>
                </a:extLst>
              </a:tr>
            </a:tbl>
          </a:graphicData>
        </a:graphic>
      </p:graphicFrame>
      <p:sp>
        <p:nvSpPr>
          <p:cNvPr id="6" name="Rechteck 5">
            <a:extLst>
              <a:ext uri="{FF2B5EF4-FFF2-40B4-BE49-F238E27FC236}">
                <a16:creationId xmlns:a16="http://schemas.microsoft.com/office/drawing/2014/main" id="{46F3FB18-F3BF-41E1-BDB4-6D479D1779D9}"/>
              </a:ext>
            </a:extLst>
          </p:cNvPr>
          <p:cNvSpPr/>
          <p:nvPr/>
        </p:nvSpPr>
        <p:spPr bwMode="auto">
          <a:xfrm>
            <a:off x="1819275" y="1881448"/>
            <a:ext cx="9530575" cy="576001"/>
          </a:xfrm>
          <a:prstGeom prst="rect">
            <a:avLst/>
          </a:prstGeom>
          <a:noFill/>
          <a:ln w="57150">
            <a:solidFill>
              <a:srgbClr val="FFB90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AA025E90-9559-45A0-B48F-C5DF406FFE64}"/>
              </a:ext>
            </a:extLst>
          </p:cNvPr>
          <p:cNvSpPr/>
          <p:nvPr/>
        </p:nvSpPr>
        <p:spPr>
          <a:xfrm>
            <a:off x="607191" y="2457449"/>
            <a:ext cx="10723609" cy="3381376"/>
          </a:xfrm>
          <a:prstGeom prst="rect">
            <a:avLst/>
          </a:prstGeom>
          <a:solidFill>
            <a:srgbClr val="009999">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sp>
        <p:nvSpPr>
          <p:cNvPr id="7" name="Rechteck 6">
            <a:extLst>
              <a:ext uri="{FF2B5EF4-FFF2-40B4-BE49-F238E27FC236}">
                <a16:creationId xmlns:a16="http://schemas.microsoft.com/office/drawing/2014/main" id="{C43819E6-08F8-48B9-A9F4-DD289A98AC6B}"/>
              </a:ext>
            </a:extLst>
          </p:cNvPr>
          <p:cNvSpPr/>
          <p:nvPr/>
        </p:nvSpPr>
        <p:spPr bwMode="auto">
          <a:xfrm>
            <a:off x="577110" y="5849903"/>
            <a:ext cx="10772740" cy="322158"/>
          </a:xfrm>
          <a:prstGeom prst="rect">
            <a:avLst/>
          </a:prstGeom>
          <a:noFill/>
          <a:ln w="57150">
            <a:solidFill>
              <a:srgbClr val="FFB90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8" name="Fußzeilenplatzhalter 7">
            <a:extLst>
              <a:ext uri="{FF2B5EF4-FFF2-40B4-BE49-F238E27FC236}">
                <a16:creationId xmlns:a16="http://schemas.microsoft.com/office/drawing/2014/main" id="{6B44C2A9-6FF3-4619-BDD8-B1ACB10E6318}"/>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9" name="Foliennummernplatzhalter 8">
            <a:extLst>
              <a:ext uri="{FF2B5EF4-FFF2-40B4-BE49-F238E27FC236}">
                <a16:creationId xmlns:a16="http://schemas.microsoft.com/office/drawing/2014/main" id="{9553CB2C-5A46-47F9-B0C5-5055E5BC6419}"/>
              </a:ext>
            </a:extLst>
          </p:cNvPr>
          <p:cNvSpPr>
            <a:spLocks noGrp="1"/>
          </p:cNvSpPr>
          <p:nvPr>
            <p:ph type="sldNum" sz="quarter" idx="11"/>
          </p:nvPr>
        </p:nvSpPr>
        <p:spPr/>
        <p:txBody>
          <a:bodyPr/>
          <a:lstStyle/>
          <a:p>
            <a:r>
              <a:rPr lang="en-US"/>
              <a:t>Page </a:t>
            </a:r>
            <a:fld id="{15EBE321-CBB1-4E91-BD14-37C8D44326FB}" type="slidenum">
              <a:rPr lang="en-US" smtClean="0"/>
              <a:pPr/>
              <a:t>11</a:t>
            </a:fld>
            <a:endParaRPr lang="en-US" dirty="0"/>
          </a:p>
        </p:txBody>
      </p:sp>
    </p:spTree>
    <p:extLst>
      <p:ext uri="{BB962C8B-B14F-4D97-AF65-F5344CB8AC3E}">
        <p14:creationId xmlns:p14="http://schemas.microsoft.com/office/powerpoint/2010/main" val="19243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B8615-B457-4E4D-BCEB-E814776317AD}"/>
              </a:ext>
            </a:extLst>
          </p:cNvPr>
          <p:cNvSpPr>
            <a:spLocks noGrp="1"/>
          </p:cNvSpPr>
          <p:nvPr>
            <p:ph type="title"/>
          </p:nvPr>
        </p:nvSpPr>
        <p:spPr/>
        <p:txBody>
          <a:bodyPr/>
          <a:lstStyle/>
          <a:p>
            <a:r>
              <a:rPr lang="de-DE" dirty="0"/>
              <a:t>SIGUARD PDP</a:t>
            </a:r>
            <a:br>
              <a:rPr lang="de-DE" dirty="0"/>
            </a:br>
            <a:r>
              <a:rPr lang="en-US" dirty="0"/>
              <a:t>Oscillation monitoring application</a:t>
            </a:r>
          </a:p>
        </p:txBody>
      </p:sp>
      <p:sp>
        <p:nvSpPr>
          <p:cNvPr id="3" name="Inhaltsplatzhalter 3">
            <a:extLst>
              <a:ext uri="{FF2B5EF4-FFF2-40B4-BE49-F238E27FC236}">
                <a16:creationId xmlns:a16="http://schemas.microsoft.com/office/drawing/2014/main" id="{C413606D-C96D-45AF-BB43-38782809F3B1}"/>
              </a:ext>
            </a:extLst>
          </p:cNvPr>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Power Swing Recognition application (oscillation monitoring)</a:t>
            </a:r>
          </a:p>
          <a:p>
            <a:pPr marL="644203" lvl="2" indent="-285607">
              <a:buFont typeface="Arial" panose="020B0604020202020204" pitchFamily="34" charset="0"/>
              <a:buChar char="•"/>
            </a:pPr>
            <a:r>
              <a:rPr lang="en-US" sz="1799" i="1" kern="0" dirty="0"/>
              <a:t>Normal</a:t>
            </a:r>
            <a:r>
              <a:rPr lang="en-US" sz="1799" kern="0" dirty="0"/>
              <a:t> (0.05 Hz – 5 Hz) or </a:t>
            </a:r>
            <a:r>
              <a:rPr lang="en-US" sz="1799" i="1" kern="0" dirty="0"/>
              <a:t>extended frequency range </a:t>
            </a:r>
            <a:r>
              <a:rPr lang="en-US" sz="1799" kern="0" dirty="0"/>
              <a:t>(0.015 – 30 Hz, upper limit depending on PMU reporting rate)</a:t>
            </a:r>
          </a:p>
          <a:p>
            <a:pPr marL="644203" lvl="2" indent="-285607">
              <a:buFont typeface="Arial" panose="020B0604020202020204" pitchFamily="34" charset="0"/>
              <a:buChar char="•"/>
            </a:pPr>
            <a:r>
              <a:rPr lang="en-US" sz="1799" i="1" kern="0" dirty="0"/>
              <a:t>Active power, voltage phase angle difference </a:t>
            </a:r>
            <a:r>
              <a:rPr lang="en-US" sz="1799" kern="0" dirty="0"/>
              <a:t>and </a:t>
            </a:r>
            <a:r>
              <a:rPr lang="en-US" sz="1799" i="1" kern="0" dirty="0"/>
              <a:t>power frequency </a:t>
            </a:r>
            <a:r>
              <a:rPr lang="en-US" sz="1799" kern="0" dirty="0"/>
              <a:t>as input values</a:t>
            </a:r>
          </a:p>
          <a:p>
            <a:pPr marL="644203" lvl="2" indent="-285607">
              <a:buFont typeface="Arial" panose="020B0604020202020204" pitchFamily="34" charset="0"/>
              <a:buChar char="•"/>
            </a:pPr>
            <a:r>
              <a:rPr lang="en-US" sz="1799" kern="0" dirty="0"/>
              <a:t>Individual configurable </a:t>
            </a:r>
            <a:r>
              <a:rPr lang="en-US" sz="1799" i="1" kern="0" dirty="0"/>
              <a:t>jobs</a:t>
            </a:r>
            <a:r>
              <a:rPr lang="en-US" sz="1799" kern="0" dirty="0"/>
              <a:t> for each PMU location</a:t>
            </a:r>
          </a:p>
          <a:p>
            <a:pPr marL="644203" lvl="2" indent="-285607">
              <a:buFont typeface="Arial" panose="020B0604020202020204" pitchFamily="34" charset="0"/>
              <a:buChar char="•"/>
            </a:pPr>
            <a:r>
              <a:rPr lang="en-US" sz="1799" kern="0" dirty="0"/>
              <a:t>Combination of job results into </a:t>
            </a:r>
            <a:r>
              <a:rPr lang="en-US" sz="1799" i="1" kern="0" dirty="0"/>
              <a:t>global mode view</a:t>
            </a:r>
          </a:p>
          <a:p>
            <a:pPr marL="644203" lvl="2" indent="-285607">
              <a:buFont typeface="Arial" panose="020B0604020202020204" pitchFamily="34" charset="0"/>
              <a:buChar char="•"/>
            </a:pPr>
            <a:r>
              <a:rPr lang="en-US" sz="1799" kern="0" dirty="0"/>
              <a:t>Output results:</a:t>
            </a:r>
          </a:p>
          <a:p>
            <a:pPr marL="1002798" lvl="4" indent="-285607">
              <a:buFont typeface="Arial" panose="020B0604020202020204" pitchFamily="34" charset="0"/>
              <a:buChar char="•"/>
            </a:pPr>
            <a:r>
              <a:rPr lang="en-US" sz="1799" kern="0" dirty="0"/>
              <a:t>Mode frequency</a:t>
            </a:r>
          </a:p>
          <a:p>
            <a:pPr marL="1002798" lvl="4" indent="-285607">
              <a:buFont typeface="Arial" panose="020B0604020202020204" pitchFamily="34" charset="0"/>
              <a:buChar char="•"/>
            </a:pPr>
            <a:r>
              <a:rPr lang="en-US" sz="1799" kern="0" dirty="0"/>
              <a:t>Magnitude</a:t>
            </a:r>
          </a:p>
          <a:p>
            <a:pPr marL="1002798" lvl="4" indent="-285607">
              <a:buFont typeface="Arial" panose="020B0604020202020204" pitchFamily="34" charset="0"/>
              <a:buChar char="•"/>
            </a:pPr>
            <a:r>
              <a:rPr lang="en-US" sz="1799" kern="0" dirty="0"/>
              <a:t>Damping</a:t>
            </a:r>
          </a:p>
          <a:p>
            <a:pPr marL="1002798" lvl="4" indent="-285607">
              <a:buFont typeface="Arial" panose="020B0604020202020204" pitchFamily="34" charset="0"/>
              <a:buChar char="•"/>
            </a:pPr>
            <a:r>
              <a:rPr lang="en-US" sz="1799" kern="0" dirty="0"/>
              <a:t>Criticality (based on magnitude and damping) with consistent coloring in UI</a:t>
            </a:r>
          </a:p>
          <a:p>
            <a:pPr marL="1002798" lvl="4" indent="-285607">
              <a:buFont typeface="Arial" panose="020B0604020202020204" pitchFamily="34" charset="0"/>
              <a:buChar char="•"/>
            </a:pPr>
            <a:r>
              <a:rPr lang="en-US" sz="1799" kern="0" dirty="0"/>
              <a:t>Mode shape (for active power)</a:t>
            </a:r>
          </a:p>
          <a:p>
            <a:pPr marL="1002798" lvl="4" indent="-285607">
              <a:buFont typeface="Arial" panose="020B0604020202020204" pitchFamily="34" charset="0"/>
              <a:buChar char="•"/>
            </a:pPr>
            <a:r>
              <a:rPr lang="en-US" sz="1799" kern="0" dirty="0"/>
              <a:t>Coherence (end points of oscillations)</a:t>
            </a:r>
          </a:p>
          <a:p>
            <a:pPr marL="644203" lvl="2" indent="-285607">
              <a:buFont typeface="Arial" panose="020B0604020202020204" pitchFamily="34" charset="0"/>
              <a:buChar char="•"/>
            </a:pPr>
            <a:r>
              <a:rPr lang="en-US" sz="1799" kern="0" dirty="0"/>
              <a:t>Study mode for configuration optimization based on already recorded events</a:t>
            </a:r>
          </a:p>
          <a:p>
            <a:pPr marL="644203" lvl="2" indent="-285607">
              <a:buFont typeface="Arial" panose="020B0604020202020204" pitchFamily="34" charset="0"/>
              <a:buChar char="•"/>
            </a:pPr>
            <a:r>
              <a:rPr lang="en-US" sz="1799" kern="0" dirty="0"/>
              <a:t>All results stored in SIGUARD PDP archive for later analysis</a:t>
            </a:r>
          </a:p>
        </p:txBody>
      </p:sp>
      <p:sp>
        <p:nvSpPr>
          <p:cNvPr id="4" name="Fußzeilenplatzhalter 3">
            <a:extLst>
              <a:ext uri="{FF2B5EF4-FFF2-40B4-BE49-F238E27FC236}">
                <a16:creationId xmlns:a16="http://schemas.microsoft.com/office/drawing/2014/main" id="{D0382C90-668A-4B82-A2CD-2729D93D336A}"/>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414D94A1-7AFD-4FE1-A76A-8184A4F29379}"/>
              </a:ext>
            </a:extLst>
          </p:cNvPr>
          <p:cNvSpPr>
            <a:spLocks noGrp="1"/>
          </p:cNvSpPr>
          <p:nvPr>
            <p:ph type="sldNum" sz="quarter" idx="11"/>
          </p:nvPr>
        </p:nvSpPr>
        <p:spPr/>
        <p:txBody>
          <a:bodyPr/>
          <a:lstStyle/>
          <a:p>
            <a:r>
              <a:rPr lang="en-US"/>
              <a:t>Page </a:t>
            </a:r>
            <a:fld id="{15EBE321-CBB1-4E91-BD14-37C8D44326FB}" type="slidenum">
              <a:rPr lang="en-US" smtClean="0"/>
              <a:pPr/>
              <a:t>12</a:t>
            </a:fld>
            <a:endParaRPr lang="en-US" dirty="0"/>
          </a:p>
        </p:txBody>
      </p:sp>
    </p:spTree>
    <p:extLst>
      <p:ext uri="{BB962C8B-B14F-4D97-AF65-F5344CB8AC3E}">
        <p14:creationId xmlns:p14="http://schemas.microsoft.com/office/powerpoint/2010/main" val="2320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C766C541-6861-4FB9-B1BD-809BE997A3A8}"/>
              </a:ext>
            </a:extLst>
          </p:cNvPr>
          <p:cNvGrpSpPr/>
          <p:nvPr/>
        </p:nvGrpSpPr>
        <p:grpSpPr>
          <a:xfrm>
            <a:off x="3289150" y="1441036"/>
            <a:ext cx="8780403" cy="4883818"/>
            <a:chOff x="3290863" y="1440000"/>
            <a:chExt cx="8784976" cy="4886362"/>
          </a:xfrm>
        </p:grpSpPr>
        <p:pic>
          <p:nvPicPr>
            <p:cNvPr id="4" name="Grafik 3">
              <a:extLst>
                <a:ext uri="{FF2B5EF4-FFF2-40B4-BE49-F238E27FC236}">
                  <a16:creationId xmlns:a16="http://schemas.microsoft.com/office/drawing/2014/main" id="{5DE133BB-EAC9-46C3-853F-D2D7D5083FAC}"/>
                </a:ext>
              </a:extLst>
            </p:cNvPr>
            <p:cNvPicPr>
              <a:picLocks noChangeAspect="1"/>
            </p:cNvPicPr>
            <p:nvPr/>
          </p:nvPicPr>
          <p:blipFill>
            <a:blip r:embed="rId2"/>
            <a:stretch>
              <a:fillRect/>
            </a:stretch>
          </p:blipFill>
          <p:spPr>
            <a:xfrm>
              <a:off x="3290863" y="1440000"/>
              <a:ext cx="8784976" cy="4886362"/>
            </a:xfrm>
            <a:prstGeom prst="rect">
              <a:avLst/>
            </a:prstGeom>
          </p:spPr>
        </p:pic>
        <p:pic>
          <p:nvPicPr>
            <p:cNvPr id="7" name="Grafik 6">
              <a:extLst>
                <a:ext uri="{FF2B5EF4-FFF2-40B4-BE49-F238E27FC236}">
                  <a16:creationId xmlns:a16="http://schemas.microsoft.com/office/drawing/2014/main" id="{53F5F1A5-94FF-4194-8EE2-C75E694B9D64}"/>
                </a:ext>
              </a:extLst>
            </p:cNvPr>
            <p:cNvPicPr>
              <a:picLocks noChangeAspect="1"/>
            </p:cNvPicPr>
            <p:nvPr/>
          </p:nvPicPr>
          <p:blipFill>
            <a:blip r:embed="rId3"/>
            <a:stretch>
              <a:fillRect/>
            </a:stretch>
          </p:blipFill>
          <p:spPr>
            <a:xfrm>
              <a:off x="6502651" y="1712521"/>
              <a:ext cx="504056" cy="324144"/>
            </a:xfrm>
            <a:prstGeom prst="rect">
              <a:avLst/>
            </a:prstGeom>
          </p:spPr>
        </p:pic>
        <p:pic>
          <p:nvPicPr>
            <p:cNvPr id="12" name="Grafik 11">
              <a:extLst>
                <a:ext uri="{FF2B5EF4-FFF2-40B4-BE49-F238E27FC236}">
                  <a16:creationId xmlns:a16="http://schemas.microsoft.com/office/drawing/2014/main" id="{D34B8717-9AC7-414A-A610-33641B7DBACD}"/>
                </a:ext>
              </a:extLst>
            </p:cNvPr>
            <p:cNvPicPr>
              <a:picLocks noChangeAspect="1"/>
            </p:cNvPicPr>
            <p:nvPr/>
          </p:nvPicPr>
          <p:blipFill>
            <a:blip r:embed="rId4"/>
            <a:stretch>
              <a:fillRect/>
            </a:stretch>
          </p:blipFill>
          <p:spPr>
            <a:xfrm>
              <a:off x="5892676" y="1703801"/>
              <a:ext cx="504056" cy="335244"/>
            </a:xfrm>
            <a:prstGeom prst="rect">
              <a:avLst/>
            </a:prstGeom>
          </p:spPr>
        </p:pic>
        <p:pic>
          <p:nvPicPr>
            <p:cNvPr id="13" name="Grafik 12">
              <a:extLst>
                <a:ext uri="{FF2B5EF4-FFF2-40B4-BE49-F238E27FC236}">
                  <a16:creationId xmlns:a16="http://schemas.microsoft.com/office/drawing/2014/main" id="{CC840C12-653D-4CDB-BDA0-5CDE32AF859B}"/>
                </a:ext>
              </a:extLst>
            </p:cNvPr>
            <p:cNvPicPr>
              <a:picLocks noChangeAspect="1"/>
            </p:cNvPicPr>
            <p:nvPr/>
          </p:nvPicPr>
          <p:blipFill>
            <a:blip r:embed="rId3"/>
            <a:stretch>
              <a:fillRect/>
            </a:stretch>
          </p:blipFill>
          <p:spPr>
            <a:xfrm>
              <a:off x="8305231" y="1708400"/>
              <a:ext cx="504056" cy="324144"/>
            </a:xfrm>
            <a:prstGeom prst="rect">
              <a:avLst/>
            </a:prstGeom>
          </p:spPr>
        </p:pic>
        <p:pic>
          <p:nvPicPr>
            <p:cNvPr id="14" name="Grafik 13">
              <a:extLst>
                <a:ext uri="{FF2B5EF4-FFF2-40B4-BE49-F238E27FC236}">
                  <a16:creationId xmlns:a16="http://schemas.microsoft.com/office/drawing/2014/main" id="{E6612DA7-F635-46AC-AE37-3E26A6645E87}"/>
                </a:ext>
              </a:extLst>
            </p:cNvPr>
            <p:cNvPicPr>
              <a:picLocks noChangeAspect="1"/>
            </p:cNvPicPr>
            <p:nvPr/>
          </p:nvPicPr>
          <p:blipFill>
            <a:blip r:embed="rId4"/>
            <a:stretch>
              <a:fillRect/>
            </a:stretch>
          </p:blipFill>
          <p:spPr>
            <a:xfrm>
              <a:off x="7695256" y="1699680"/>
              <a:ext cx="504056" cy="335244"/>
            </a:xfrm>
            <a:prstGeom prst="rect">
              <a:avLst/>
            </a:prstGeom>
          </p:spPr>
        </p:pic>
        <p:pic>
          <p:nvPicPr>
            <p:cNvPr id="15" name="Grafik 14">
              <a:extLst>
                <a:ext uri="{FF2B5EF4-FFF2-40B4-BE49-F238E27FC236}">
                  <a16:creationId xmlns:a16="http://schemas.microsoft.com/office/drawing/2014/main" id="{8A8E6585-A555-4999-8DB0-786BC4B886F6}"/>
                </a:ext>
              </a:extLst>
            </p:cNvPr>
            <p:cNvPicPr>
              <a:picLocks noChangeAspect="1"/>
            </p:cNvPicPr>
            <p:nvPr/>
          </p:nvPicPr>
          <p:blipFill>
            <a:blip r:embed="rId3"/>
            <a:stretch>
              <a:fillRect/>
            </a:stretch>
          </p:blipFill>
          <p:spPr>
            <a:xfrm>
              <a:off x="10186964" y="1738032"/>
              <a:ext cx="504056" cy="324144"/>
            </a:xfrm>
            <a:prstGeom prst="rect">
              <a:avLst/>
            </a:prstGeom>
          </p:spPr>
        </p:pic>
        <p:pic>
          <p:nvPicPr>
            <p:cNvPr id="16" name="Grafik 15">
              <a:extLst>
                <a:ext uri="{FF2B5EF4-FFF2-40B4-BE49-F238E27FC236}">
                  <a16:creationId xmlns:a16="http://schemas.microsoft.com/office/drawing/2014/main" id="{B710E79E-811E-449D-936A-747E86F8B18A}"/>
                </a:ext>
              </a:extLst>
            </p:cNvPr>
            <p:cNvPicPr>
              <a:picLocks noChangeAspect="1"/>
            </p:cNvPicPr>
            <p:nvPr/>
          </p:nvPicPr>
          <p:blipFill>
            <a:blip r:embed="rId4"/>
            <a:stretch>
              <a:fillRect/>
            </a:stretch>
          </p:blipFill>
          <p:spPr>
            <a:xfrm>
              <a:off x="9576989" y="1729312"/>
              <a:ext cx="504056" cy="335244"/>
            </a:xfrm>
            <a:prstGeom prst="rect">
              <a:avLst/>
            </a:prstGeom>
          </p:spPr>
        </p:pic>
      </p:grpSp>
      <p:sp>
        <p:nvSpPr>
          <p:cNvPr id="2" name="Titel 1">
            <a:extLst>
              <a:ext uri="{FF2B5EF4-FFF2-40B4-BE49-F238E27FC236}">
                <a16:creationId xmlns:a16="http://schemas.microsoft.com/office/drawing/2014/main" id="{0438C998-5F32-47E5-AE47-2DC7EF826A50}"/>
              </a:ext>
            </a:extLst>
          </p:cNvPr>
          <p:cNvSpPr>
            <a:spLocks noGrp="1"/>
          </p:cNvSpPr>
          <p:nvPr>
            <p:ph type="title"/>
          </p:nvPr>
        </p:nvSpPr>
        <p:spPr/>
        <p:txBody>
          <a:bodyPr/>
          <a:lstStyle/>
          <a:p>
            <a:r>
              <a:rPr lang="en-US" dirty="0"/>
              <a:t>SIGUARD PDP</a:t>
            </a:r>
            <a:br>
              <a:rPr lang="en-US" dirty="0"/>
            </a:br>
            <a:r>
              <a:rPr lang="en-US" dirty="0"/>
              <a:t>Architecture examples</a:t>
            </a:r>
          </a:p>
        </p:txBody>
      </p:sp>
      <p:sp>
        <p:nvSpPr>
          <p:cNvPr id="5" name="Inhaltsplatzhalter 4">
            <a:extLst>
              <a:ext uri="{FF2B5EF4-FFF2-40B4-BE49-F238E27FC236}">
                <a16:creationId xmlns:a16="http://schemas.microsoft.com/office/drawing/2014/main" id="{D4AB2125-5368-4A6D-A8E5-D20F6F033BB7}"/>
              </a:ext>
            </a:extLst>
          </p:cNvPr>
          <p:cNvSpPr>
            <a:spLocks noGrp="1"/>
          </p:cNvSpPr>
          <p:nvPr>
            <p:ph idx="4294967295"/>
          </p:nvPr>
        </p:nvSpPr>
        <p:spPr>
          <a:xfrm>
            <a:off x="446986" y="1441036"/>
            <a:ext cx="2662238" cy="4748213"/>
          </a:xfrm>
        </p:spPr>
        <p:txBody>
          <a:bodyPr/>
          <a:lstStyle/>
          <a:p>
            <a:r>
              <a:rPr lang="en-US" dirty="0"/>
              <a:t>SIGUARD PDP</a:t>
            </a:r>
          </a:p>
          <a:p>
            <a:endParaRPr lang="en-US" dirty="0"/>
          </a:p>
          <a:p>
            <a:endParaRPr lang="en-US" dirty="0"/>
          </a:p>
          <a:p>
            <a:r>
              <a:rPr lang="en-US" dirty="0"/>
              <a:t>at control center level</a:t>
            </a:r>
          </a:p>
          <a:p>
            <a:endParaRPr lang="en-US" dirty="0"/>
          </a:p>
          <a:p>
            <a:endParaRPr lang="en-US" dirty="0"/>
          </a:p>
          <a:p>
            <a:endParaRPr lang="en-US" dirty="0"/>
          </a:p>
          <a:p>
            <a:endParaRPr lang="en-US" dirty="0"/>
          </a:p>
          <a:p>
            <a:endParaRPr lang="en-US" dirty="0"/>
          </a:p>
          <a:p>
            <a:r>
              <a:rPr lang="en-US" dirty="0"/>
              <a:t>at substation level</a:t>
            </a:r>
          </a:p>
        </p:txBody>
      </p:sp>
      <p:sp>
        <p:nvSpPr>
          <p:cNvPr id="6" name="Rechteck 5">
            <a:extLst>
              <a:ext uri="{FF2B5EF4-FFF2-40B4-BE49-F238E27FC236}">
                <a16:creationId xmlns:a16="http://schemas.microsoft.com/office/drawing/2014/main" id="{6C044F29-2C6E-4F3F-8E0D-D1BC5372F362}"/>
              </a:ext>
            </a:extLst>
          </p:cNvPr>
          <p:cNvSpPr/>
          <p:nvPr/>
        </p:nvSpPr>
        <p:spPr bwMode="auto">
          <a:xfrm>
            <a:off x="5808118" y="2493383"/>
            <a:ext cx="4678083" cy="791676"/>
          </a:xfrm>
          <a:prstGeom prst="rect">
            <a:avLst/>
          </a:prstGeom>
          <a:noFill/>
          <a:ln w="57150">
            <a:solidFill>
              <a:srgbClr val="FFB90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cxnSp>
        <p:nvCxnSpPr>
          <p:cNvPr id="8" name="Gerade Verbindung mit Pfeil 7">
            <a:extLst>
              <a:ext uri="{FF2B5EF4-FFF2-40B4-BE49-F238E27FC236}">
                <a16:creationId xmlns:a16="http://schemas.microsoft.com/office/drawing/2014/main" id="{DB13B564-E771-4BF6-B932-DA73540BDD61}"/>
              </a:ext>
            </a:extLst>
          </p:cNvPr>
          <p:cNvCxnSpPr>
            <a:cxnSpLocks/>
          </p:cNvCxnSpPr>
          <p:nvPr/>
        </p:nvCxnSpPr>
        <p:spPr bwMode="auto">
          <a:xfrm>
            <a:off x="2771775" y="2678422"/>
            <a:ext cx="3036343" cy="211249"/>
          </a:xfrm>
          <a:prstGeom prst="straightConnector1">
            <a:avLst/>
          </a:prstGeom>
          <a:ln w="57150">
            <a:solidFill>
              <a:srgbClr val="FFC00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 name="Rechteck 8">
            <a:extLst>
              <a:ext uri="{FF2B5EF4-FFF2-40B4-BE49-F238E27FC236}">
                <a16:creationId xmlns:a16="http://schemas.microsoft.com/office/drawing/2014/main" id="{EDB360D5-2D46-4FF8-923B-FD4E2CD89EE0}"/>
              </a:ext>
            </a:extLst>
          </p:cNvPr>
          <p:cNvSpPr/>
          <p:nvPr/>
        </p:nvSpPr>
        <p:spPr bwMode="auto">
          <a:xfrm>
            <a:off x="5951563" y="5533178"/>
            <a:ext cx="2447493" cy="342819"/>
          </a:xfrm>
          <a:prstGeom prst="rect">
            <a:avLst/>
          </a:prstGeom>
          <a:noFill/>
          <a:ln w="57150">
            <a:solidFill>
              <a:srgbClr val="FFB90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cxnSp>
        <p:nvCxnSpPr>
          <p:cNvPr id="10" name="Gerade Verbindung mit Pfeil 9">
            <a:extLst>
              <a:ext uri="{FF2B5EF4-FFF2-40B4-BE49-F238E27FC236}">
                <a16:creationId xmlns:a16="http://schemas.microsoft.com/office/drawing/2014/main" id="{167B6C44-7A06-4832-AC3D-D71F58CEB0D9}"/>
              </a:ext>
            </a:extLst>
          </p:cNvPr>
          <p:cNvCxnSpPr>
            <a:cxnSpLocks/>
            <a:endCxn id="9" idx="1"/>
          </p:cNvCxnSpPr>
          <p:nvPr/>
        </p:nvCxnSpPr>
        <p:spPr bwMode="auto">
          <a:xfrm>
            <a:off x="2400300" y="4714875"/>
            <a:ext cx="3551263" cy="989713"/>
          </a:xfrm>
          <a:prstGeom prst="straightConnector1">
            <a:avLst/>
          </a:prstGeom>
          <a:ln w="57150">
            <a:solidFill>
              <a:srgbClr val="FFC00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8" name="Fußzeilenplatzhalter 17">
            <a:extLst>
              <a:ext uri="{FF2B5EF4-FFF2-40B4-BE49-F238E27FC236}">
                <a16:creationId xmlns:a16="http://schemas.microsoft.com/office/drawing/2014/main" id="{64094515-43E8-4DCB-9181-10A4AFCFD77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5D97504D-4783-46B2-ABEB-29FCAF83F5F2}"/>
              </a:ext>
            </a:extLst>
          </p:cNvPr>
          <p:cNvSpPr>
            <a:spLocks noGrp="1"/>
          </p:cNvSpPr>
          <p:nvPr>
            <p:ph type="sldNum" sz="quarter" idx="11"/>
          </p:nvPr>
        </p:nvSpPr>
        <p:spPr/>
        <p:txBody>
          <a:bodyPr/>
          <a:lstStyle/>
          <a:p>
            <a:r>
              <a:rPr lang="en-US"/>
              <a:t>Page </a:t>
            </a:r>
            <a:fld id="{15EBE321-CBB1-4E91-BD14-37C8D44326FB}" type="slidenum">
              <a:rPr lang="en-US" smtClean="0"/>
              <a:pPr/>
              <a:t>13</a:t>
            </a:fld>
            <a:endParaRPr lang="en-US" dirty="0"/>
          </a:p>
        </p:txBody>
      </p:sp>
    </p:spTree>
    <p:extLst>
      <p:ext uri="{BB962C8B-B14F-4D97-AF65-F5344CB8AC3E}">
        <p14:creationId xmlns:p14="http://schemas.microsoft.com/office/powerpoint/2010/main" val="5624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 calcmode="lin" valueType="num">
                                      <p:cBhvr additive="base">
                                        <p:cTn id="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C329B-FCD4-43A6-895F-730CC141E5A6}"/>
              </a:ext>
            </a:extLst>
          </p:cNvPr>
          <p:cNvSpPr>
            <a:spLocks noGrp="1"/>
          </p:cNvSpPr>
          <p:nvPr>
            <p:ph type="title"/>
          </p:nvPr>
        </p:nvSpPr>
        <p:spPr/>
        <p:txBody>
          <a:bodyPr/>
          <a:lstStyle/>
          <a:p>
            <a:r>
              <a:rPr lang="en-US" dirty="0"/>
              <a:t>SIGUARD PDP</a:t>
            </a:r>
            <a:br>
              <a:rPr lang="en-US" dirty="0"/>
            </a:br>
            <a:r>
              <a:rPr lang="en-US" dirty="0"/>
              <a:t>Architecture examples</a:t>
            </a:r>
          </a:p>
        </p:txBody>
      </p:sp>
      <p:sp>
        <p:nvSpPr>
          <p:cNvPr id="3" name="Inhaltsplatzhalter 2">
            <a:extLst>
              <a:ext uri="{FF2B5EF4-FFF2-40B4-BE49-F238E27FC236}">
                <a16:creationId xmlns:a16="http://schemas.microsoft.com/office/drawing/2014/main" id="{752E8E18-4B0A-406A-8F39-C9607E33BD64}"/>
              </a:ext>
            </a:extLst>
          </p:cNvPr>
          <p:cNvSpPr>
            <a:spLocks noGrp="1"/>
          </p:cNvSpPr>
          <p:nvPr>
            <p:ph idx="4294967295"/>
          </p:nvPr>
        </p:nvSpPr>
        <p:spPr>
          <a:xfrm>
            <a:off x="457200" y="1368679"/>
            <a:ext cx="2590800" cy="4748213"/>
          </a:xfrm>
        </p:spPr>
        <p:txBody>
          <a:bodyPr/>
          <a:lstStyle/>
          <a:p>
            <a:r>
              <a:rPr lang="en-US" b="1" dirty="0"/>
              <a:t>Multisite</a:t>
            </a:r>
          </a:p>
          <a:p>
            <a:endParaRPr lang="en-US" dirty="0"/>
          </a:p>
          <a:p>
            <a:pPr marL="285607" indent="-285607">
              <a:buFont typeface="Arial" panose="020B0604020202020204" pitchFamily="34" charset="0"/>
              <a:buChar char="•"/>
            </a:pPr>
            <a:r>
              <a:rPr lang="en-US" dirty="0"/>
              <a:t>Central data maintenance</a:t>
            </a:r>
          </a:p>
          <a:p>
            <a:pPr marL="285607" indent="-285607">
              <a:buFont typeface="Arial" panose="020B0604020202020204" pitchFamily="34" charset="0"/>
              <a:buChar char="•"/>
            </a:pPr>
            <a:r>
              <a:rPr lang="en-US" dirty="0"/>
              <a:t>Distribution of tested configuration to Main, Backup and Development</a:t>
            </a:r>
          </a:p>
          <a:p>
            <a:pPr marL="285607" indent="-285607">
              <a:buFont typeface="Arial" panose="020B0604020202020204" pitchFamily="34" charset="0"/>
              <a:buChar char="•"/>
            </a:pPr>
            <a:r>
              <a:rPr lang="en-US" dirty="0"/>
              <a:t>Support for different architecture at each site (redundant / non-redundant, flexible archive size)</a:t>
            </a:r>
          </a:p>
        </p:txBody>
      </p:sp>
      <p:sp>
        <p:nvSpPr>
          <p:cNvPr id="4" name="Rectangle 2">
            <a:extLst>
              <a:ext uri="{FF2B5EF4-FFF2-40B4-BE49-F238E27FC236}">
                <a16:creationId xmlns:a16="http://schemas.microsoft.com/office/drawing/2014/main" id="{AEF7CC91-0B99-4F0C-B40D-93DBC1DBA55B}"/>
              </a:ext>
            </a:extLst>
          </p:cNvPr>
          <p:cNvSpPr>
            <a:spLocks noChangeArrowheads="1"/>
          </p:cNvSpPr>
          <p:nvPr/>
        </p:nvSpPr>
        <p:spPr bwMode="auto">
          <a:xfrm>
            <a:off x="2003201" y="1180196"/>
            <a:ext cx="16223110" cy="3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spAutoFit/>
          </a:bodyPr>
          <a:lstStyle/>
          <a:p>
            <a:endParaRPr lang="en-US" sz="1799"/>
          </a:p>
        </p:txBody>
      </p:sp>
      <p:graphicFrame>
        <p:nvGraphicFramePr>
          <p:cNvPr id="5" name="Objekt 4">
            <a:extLst>
              <a:ext uri="{FF2B5EF4-FFF2-40B4-BE49-F238E27FC236}">
                <a16:creationId xmlns:a16="http://schemas.microsoft.com/office/drawing/2014/main" id="{D4DF45E7-6DE0-4474-BD94-46D5987C150F}"/>
              </a:ext>
            </a:extLst>
          </p:cNvPr>
          <p:cNvGraphicFramePr>
            <a:graphicFrameLocks noChangeAspect="1"/>
          </p:cNvGraphicFramePr>
          <p:nvPr/>
        </p:nvGraphicFramePr>
        <p:xfrm>
          <a:off x="3350543" y="1341856"/>
          <a:ext cx="8132668" cy="4953073"/>
        </p:xfrm>
        <a:graphic>
          <a:graphicData uri="http://schemas.openxmlformats.org/presentationml/2006/ole">
            <mc:AlternateContent xmlns:mc="http://schemas.openxmlformats.org/markup-compatibility/2006">
              <mc:Choice xmlns:v="urn:schemas-microsoft-com:vml" Requires="v">
                <p:oleObj name="Visio" r:id="rId2" imgW="9160480" imgH="5570970" progId="Visio.Drawing.11">
                  <p:embed/>
                </p:oleObj>
              </mc:Choice>
              <mc:Fallback>
                <p:oleObj name="Visio" r:id="rId2" imgW="9160480" imgH="5570970" progId="Visio.Drawing.11">
                  <p:embed/>
                  <p:pic>
                    <p:nvPicPr>
                      <p:cNvPr id="5" name="Objekt 4">
                        <a:extLst>
                          <a:ext uri="{FF2B5EF4-FFF2-40B4-BE49-F238E27FC236}">
                            <a16:creationId xmlns:a16="http://schemas.microsoft.com/office/drawing/2014/main" id="{D4DF45E7-6DE0-4474-BD94-46D5987C1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543" y="1341856"/>
                        <a:ext cx="8132668" cy="4953073"/>
                      </a:xfrm>
                      <a:prstGeom prst="rect">
                        <a:avLst/>
                      </a:prstGeom>
                      <a:noFill/>
                    </p:spPr>
                  </p:pic>
                </p:oleObj>
              </mc:Fallback>
            </mc:AlternateContent>
          </a:graphicData>
        </a:graphic>
      </p:graphicFrame>
      <p:sp>
        <p:nvSpPr>
          <p:cNvPr id="7" name="Rechteck 6">
            <a:extLst>
              <a:ext uri="{FF2B5EF4-FFF2-40B4-BE49-F238E27FC236}">
                <a16:creationId xmlns:a16="http://schemas.microsoft.com/office/drawing/2014/main" id="{EC84C5BD-3FBA-4294-9098-F30B958EECEB}"/>
              </a:ext>
            </a:extLst>
          </p:cNvPr>
          <p:cNvSpPr/>
          <p:nvPr/>
        </p:nvSpPr>
        <p:spPr bwMode="auto">
          <a:xfrm>
            <a:off x="5376295" y="1340651"/>
            <a:ext cx="1234157" cy="1115419"/>
          </a:xfrm>
          <a:prstGeom prst="rect">
            <a:avLst/>
          </a:prstGeom>
          <a:noFill/>
          <a:ln w="57150">
            <a:solidFill>
              <a:srgbClr val="FFB90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8" name="Rechteck 7">
            <a:extLst>
              <a:ext uri="{FF2B5EF4-FFF2-40B4-BE49-F238E27FC236}">
                <a16:creationId xmlns:a16="http://schemas.microsoft.com/office/drawing/2014/main" id="{794CB6F4-D9B2-4629-946E-0E31802726A4}"/>
              </a:ext>
            </a:extLst>
          </p:cNvPr>
          <p:cNvSpPr/>
          <p:nvPr/>
        </p:nvSpPr>
        <p:spPr bwMode="auto">
          <a:xfrm>
            <a:off x="7235115" y="1339475"/>
            <a:ext cx="1219765" cy="1108223"/>
          </a:xfrm>
          <a:prstGeom prst="rect">
            <a:avLst/>
          </a:prstGeom>
          <a:noFill/>
          <a:ln w="57150">
            <a:solidFill>
              <a:srgbClr val="92D05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9" name="Rechteck 8">
            <a:extLst>
              <a:ext uri="{FF2B5EF4-FFF2-40B4-BE49-F238E27FC236}">
                <a16:creationId xmlns:a16="http://schemas.microsoft.com/office/drawing/2014/main" id="{D5B4BC74-1ED2-4EF7-8F24-B254518F8D1C}"/>
              </a:ext>
            </a:extLst>
          </p:cNvPr>
          <p:cNvSpPr/>
          <p:nvPr/>
        </p:nvSpPr>
        <p:spPr bwMode="auto">
          <a:xfrm>
            <a:off x="9154460" y="1339475"/>
            <a:ext cx="1219765" cy="1108223"/>
          </a:xfrm>
          <a:prstGeom prst="rect">
            <a:avLst/>
          </a:prstGeom>
          <a:noFill/>
          <a:ln w="57150">
            <a:solidFill>
              <a:srgbClr val="92D05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10" name="Rechteck 9">
            <a:extLst>
              <a:ext uri="{FF2B5EF4-FFF2-40B4-BE49-F238E27FC236}">
                <a16:creationId xmlns:a16="http://schemas.microsoft.com/office/drawing/2014/main" id="{DED1AE7D-8F7A-442E-9F47-C8E5D771C6AF}"/>
              </a:ext>
            </a:extLst>
          </p:cNvPr>
          <p:cNvSpPr/>
          <p:nvPr/>
        </p:nvSpPr>
        <p:spPr bwMode="auto">
          <a:xfrm>
            <a:off x="3466780" y="1339954"/>
            <a:ext cx="1410465" cy="1216167"/>
          </a:xfrm>
          <a:prstGeom prst="rect">
            <a:avLst/>
          </a:prstGeom>
          <a:noFill/>
          <a:ln w="57150">
            <a:solidFill>
              <a:srgbClr val="92D050"/>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11" name="Rechteck 10">
            <a:extLst>
              <a:ext uri="{FF2B5EF4-FFF2-40B4-BE49-F238E27FC236}">
                <a16:creationId xmlns:a16="http://schemas.microsoft.com/office/drawing/2014/main" id="{54DF7E12-D524-4F80-A230-B4ED7E099B05}"/>
              </a:ext>
            </a:extLst>
          </p:cNvPr>
          <p:cNvSpPr/>
          <p:nvPr/>
        </p:nvSpPr>
        <p:spPr bwMode="auto">
          <a:xfrm>
            <a:off x="3217180" y="2637325"/>
            <a:ext cx="8266032" cy="3666989"/>
          </a:xfrm>
          <a:prstGeom prst="rect">
            <a:avLst/>
          </a:prstGeom>
          <a:gradFill flip="none" rotWithShape="1">
            <a:gsLst>
              <a:gs pos="0">
                <a:schemeClr val="bg1">
                  <a:alpha val="0"/>
                </a:schemeClr>
              </a:gs>
              <a:gs pos="49000">
                <a:schemeClr val="bg1">
                  <a:lumMod val="85000"/>
                  <a:alpha val="78000"/>
                </a:schemeClr>
              </a:gs>
              <a:gs pos="76000">
                <a:schemeClr val="bg1">
                  <a:lumMod val="85000"/>
                  <a:alpha val="90000"/>
                </a:schemeClr>
              </a:gs>
              <a:gs pos="100000">
                <a:schemeClr val="bg1">
                  <a:lumMod val="70000"/>
                </a:schemeClr>
              </a:gs>
            </a:gsLst>
            <a:lin ang="5400000" scaled="1"/>
            <a:tileRect/>
          </a:gra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6" name="Fußzeilenplatzhalter 5">
            <a:extLst>
              <a:ext uri="{FF2B5EF4-FFF2-40B4-BE49-F238E27FC236}">
                <a16:creationId xmlns:a16="http://schemas.microsoft.com/office/drawing/2014/main" id="{DF9AE37F-8FD8-44FB-ADEB-36324BDF1377}"/>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2" name="Foliennummernplatzhalter 11">
            <a:extLst>
              <a:ext uri="{FF2B5EF4-FFF2-40B4-BE49-F238E27FC236}">
                <a16:creationId xmlns:a16="http://schemas.microsoft.com/office/drawing/2014/main" id="{B4FB6CCB-1F70-448B-BC73-2CFAC74C0B66}"/>
              </a:ext>
            </a:extLst>
          </p:cNvPr>
          <p:cNvSpPr>
            <a:spLocks noGrp="1"/>
          </p:cNvSpPr>
          <p:nvPr>
            <p:ph type="sldNum" sz="quarter" idx="11"/>
          </p:nvPr>
        </p:nvSpPr>
        <p:spPr/>
        <p:txBody>
          <a:bodyPr/>
          <a:lstStyle/>
          <a:p>
            <a:r>
              <a:rPr lang="en-US"/>
              <a:t>Page </a:t>
            </a:r>
            <a:fld id="{15EBE321-CBB1-4E91-BD14-37C8D44326FB}" type="slidenum">
              <a:rPr lang="en-US" smtClean="0"/>
              <a:pPr/>
              <a:t>14</a:t>
            </a:fld>
            <a:endParaRPr lang="en-US" dirty="0"/>
          </a:p>
        </p:txBody>
      </p:sp>
    </p:spTree>
    <p:extLst>
      <p:ext uri="{BB962C8B-B14F-4D97-AF65-F5344CB8AC3E}">
        <p14:creationId xmlns:p14="http://schemas.microsoft.com/office/powerpoint/2010/main" val="124098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6" presetClass="emph" presetSubtype="0" repeatCount="2000" fill="hold" grpId="1" nodeType="afterEffect">
                                  <p:stCondLst>
                                    <p:cond delay="0"/>
                                  </p:stCondLst>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6" presetClass="emph" presetSubtype="0" repeatCount="2000" fill="hold" grpId="1" nodeType="afterEffect">
                                  <p:stCondLst>
                                    <p:cond delay="0"/>
                                  </p:stCondLst>
                                  <p:childTnLst>
                                    <p:animEffect transition="out" filter="fade">
                                      <p:cBhvr>
                                        <p:cTn id="45" dur="500" tmFilter="0, 0; .2, .5; .8, .5; 1, 0"/>
                                        <p:tgtEl>
                                          <p:spTgt spid="8"/>
                                        </p:tgtEl>
                                      </p:cBhvr>
                                    </p:animEffect>
                                    <p:animScale>
                                      <p:cBhvr>
                                        <p:cTn id="46" dur="250" autoRev="1" fill="hold"/>
                                        <p:tgtEl>
                                          <p:spTgt spid="8"/>
                                        </p:tgtEl>
                                      </p:cBhvr>
                                      <p:by x="105000" y="105000"/>
                                    </p:animScale>
                                  </p:childTnLst>
                                </p:cTn>
                              </p:par>
                            </p:childTnLst>
                          </p:cTn>
                        </p:par>
                        <p:par>
                          <p:cTn id="47" fill="hold">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6" presetClass="emph" presetSubtype="0" repeatCount="2000" fill="hold" grpId="1" nodeType="afterEffect">
                                  <p:stCondLst>
                                    <p:cond delay="0"/>
                                  </p:st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26" presetClass="emph" presetSubtype="0" repeatCount="2000" fill="hold" grpId="1" nodeType="afterEffect">
                                  <p:stCondLst>
                                    <p:cond delay="0"/>
                                  </p:stCondLst>
                                  <p:childTnLst>
                                    <p:animEffect transition="out" filter="fade">
                                      <p:cBhvr>
                                        <p:cTn id="63" dur="500" tmFilter="0, 0; .2, .5; .8, .5; 1, 0"/>
                                        <p:tgtEl>
                                          <p:spTgt spid="10"/>
                                        </p:tgtEl>
                                      </p:cBhvr>
                                    </p:animEffect>
                                    <p:animScale>
                                      <p:cBhvr>
                                        <p:cTn id="64" dur="250" autoRev="1" fill="hold"/>
                                        <p:tgtEl>
                                          <p:spTgt spid="10"/>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additive="base">
                                        <p:cTn id="6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6944A14-F613-46CA-BBD9-C02856109181}"/>
              </a:ext>
            </a:extLst>
          </p:cNvPr>
          <p:cNvSpPr>
            <a:spLocks noGrp="1"/>
          </p:cNvSpPr>
          <p:nvPr>
            <p:ph type="title"/>
          </p:nvPr>
        </p:nvSpPr>
        <p:spPr>
          <a:xfrm>
            <a:off x="410399" y="1414463"/>
            <a:ext cx="11370437" cy="615553"/>
          </a:xfrm>
        </p:spPr>
        <p:txBody>
          <a:bodyPr/>
          <a:lstStyle/>
          <a:p>
            <a:r>
              <a:rPr lang="en-US" dirty="0"/>
              <a:t>System Stability Observation and Protection</a:t>
            </a:r>
            <a:endParaRPr lang="en-US" b="0" dirty="0"/>
          </a:p>
        </p:txBody>
      </p:sp>
      <p:sp>
        <p:nvSpPr>
          <p:cNvPr id="2" name="Subtitle">
            <a:extLst>
              <a:ext uri="{FF2B5EF4-FFF2-40B4-BE49-F238E27FC236}">
                <a16:creationId xmlns:a16="http://schemas.microsoft.com/office/drawing/2014/main" id="{27507DB2-A004-4C7F-BB03-CAB07E07A0D3}"/>
              </a:ext>
            </a:extLst>
          </p:cNvPr>
          <p:cNvSpPr>
            <a:spLocks noGrp="1"/>
          </p:cNvSpPr>
          <p:nvPr>
            <p:ph type="subTitle" idx="1"/>
          </p:nvPr>
        </p:nvSpPr>
        <p:spPr/>
        <p:txBody>
          <a:bodyPr/>
          <a:lstStyle/>
          <a:p>
            <a:pPr lvl="2"/>
            <a:r>
              <a:rPr lang="en-US" dirty="0"/>
              <a:t>Application of SIGUARD PDP with focus on system stability</a:t>
            </a:r>
          </a:p>
          <a:p>
            <a:pPr lvl="2"/>
            <a:r>
              <a:rPr lang="en-US" dirty="0"/>
              <a:t>José Malagon</a:t>
            </a:r>
          </a:p>
        </p:txBody>
      </p:sp>
      <p:sp>
        <p:nvSpPr>
          <p:cNvPr id="4" name="Footer Placeholder">
            <a:extLst>
              <a:ext uri="{FF2B5EF4-FFF2-40B4-BE49-F238E27FC236}">
                <a16:creationId xmlns:a16="http://schemas.microsoft.com/office/drawing/2014/main" id="{44BC0098-81DD-493C-B26A-7A784197B2FA}"/>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3677DD45-0074-4A07-9606-439AD5732DD5}"/>
              </a:ext>
            </a:extLst>
          </p:cNvPr>
          <p:cNvSpPr>
            <a:spLocks noGrp="1"/>
          </p:cNvSpPr>
          <p:nvPr>
            <p:ph type="sldNum" sz="quarter" idx="11"/>
          </p:nvPr>
        </p:nvSpPr>
        <p:spPr/>
        <p:txBody>
          <a:bodyPr/>
          <a:lstStyle/>
          <a:p>
            <a:r>
              <a:rPr lang="en-US"/>
              <a:t>Page </a:t>
            </a:r>
            <a:fld id="{15EBE321-CBB1-4E91-BD14-37C8D44326FB}" type="slidenum">
              <a:rPr lang="en-US" smtClean="0"/>
              <a:pPr/>
              <a:t>15</a:t>
            </a:fld>
            <a:endParaRPr lang="en-US" dirty="0"/>
          </a:p>
        </p:txBody>
      </p:sp>
    </p:spTree>
    <p:extLst>
      <p:ext uri="{BB962C8B-B14F-4D97-AF65-F5344CB8AC3E}">
        <p14:creationId xmlns:p14="http://schemas.microsoft.com/office/powerpoint/2010/main" val="173253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e-DE" dirty="0"/>
            </a:br>
            <a:endParaRPr lang="de-DE" dirty="0"/>
          </a:p>
        </p:txBody>
      </p:sp>
      <p:grpSp>
        <p:nvGrpSpPr>
          <p:cNvPr id="8" name="Group 7">
            <a:extLst>
              <a:ext uri="{FF2B5EF4-FFF2-40B4-BE49-F238E27FC236}">
                <a16:creationId xmlns:a16="http://schemas.microsoft.com/office/drawing/2014/main" id="{C1E8AF77-269A-45EA-85EA-E06788DAC2FA}"/>
              </a:ext>
            </a:extLst>
          </p:cNvPr>
          <p:cNvGrpSpPr/>
          <p:nvPr/>
        </p:nvGrpSpPr>
        <p:grpSpPr>
          <a:xfrm>
            <a:off x="254627" y="1573222"/>
            <a:ext cx="7180798" cy="4735844"/>
            <a:chOff x="197094" y="1666126"/>
            <a:chExt cx="7470804" cy="4691505"/>
          </a:xfrm>
        </p:grpSpPr>
        <p:grpSp>
          <p:nvGrpSpPr>
            <p:cNvPr id="7" name="Group 6">
              <a:extLst>
                <a:ext uri="{FF2B5EF4-FFF2-40B4-BE49-F238E27FC236}">
                  <a16:creationId xmlns:a16="http://schemas.microsoft.com/office/drawing/2014/main" id="{C976B045-4D49-4D35-A8BB-E9C995B68E8D}"/>
                </a:ext>
              </a:extLst>
            </p:cNvPr>
            <p:cNvGrpSpPr/>
            <p:nvPr/>
          </p:nvGrpSpPr>
          <p:grpSpPr>
            <a:xfrm>
              <a:off x="197094" y="1666126"/>
              <a:ext cx="7470804" cy="4691505"/>
              <a:chOff x="197094" y="1666126"/>
              <a:chExt cx="7470804" cy="4691505"/>
            </a:xfrm>
          </p:grpSpPr>
          <p:grpSp>
            <p:nvGrpSpPr>
              <p:cNvPr id="6" name="Group 5">
                <a:extLst>
                  <a:ext uri="{FF2B5EF4-FFF2-40B4-BE49-F238E27FC236}">
                    <a16:creationId xmlns:a16="http://schemas.microsoft.com/office/drawing/2014/main" id="{1AF2B91B-3D88-464C-BD63-773A1EA19FA3}"/>
                  </a:ext>
                </a:extLst>
              </p:cNvPr>
              <p:cNvGrpSpPr/>
              <p:nvPr/>
            </p:nvGrpSpPr>
            <p:grpSpPr>
              <a:xfrm>
                <a:off x="197094" y="1666126"/>
                <a:ext cx="7470804" cy="4691505"/>
                <a:chOff x="197094" y="1666126"/>
                <a:chExt cx="7470804" cy="4691505"/>
              </a:xfrm>
            </p:grpSpPr>
            <p:grpSp>
              <p:nvGrpSpPr>
                <p:cNvPr id="5" name="Group 4">
                  <a:extLst>
                    <a:ext uri="{FF2B5EF4-FFF2-40B4-BE49-F238E27FC236}">
                      <a16:creationId xmlns:a16="http://schemas.microsoft.com/office/drawing/2014/main" id="{B0023919-C1EA-4B0E-AE9D-F14B6467F8D7}"/>
                    </a:ext>
                  </a:extLst>
                </p:cNvPr>
                <p:cNvGrpSpPr/>
                <p:nvPr/>
              </p:nvGrpSpPr>
              <p:grpSpPr>
                <a:xfrm>
                  <a:off x="197094" y="1666126"/>
                  <a:ext cx="7470804" cy="4691505"/>
                  <a:chOff x="197094" y="1666126"/>
                  <a:chExt cx="7470804" cy="4691505"/>
                </a:xfrm>
              </p:grpSpPr>
              <p:sp>
                <p:nvSpPr>
                  <p:cNvPr id="24" name="Rectangle 4"/>
                  <p:cNvSpPr>
                    <a:spLocks noChangeArrowheads="1"/>
                  </p:cNvSpPr>
                  <p:nvPr/>
                </p:nvSpPr>
                <p:spPr bwMode="auto">
                  <a:xfrm>
                    <a:off x="197094" y="1666126"/>
                    <a:ext cx="7470804" cy="4691505"/>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p>
                    <a:pPr defTabSz="913943">
                      <a:defRPr/>
                    </a:pPr>
                    <a:endParaRPr lang="de-DE" sz="1799" kern="0">
                      <a:solidFill>
                        <a:sysClr val="windowText" lastClr="000000"/>
                      </a:solidFill>
                    </a:endParaRPr>
                  </a:p>
                </p:txBody>
              </p:sp>
              <p:grpSp>
                <p:nvGrpSpPr>
                  <p:cNvPr id="3" name="Group 2">
                    <a:extLst>
                      <a:ext uri="{FF2B5EF4-FFF2-40B4-BE49-F238E27FC236}">
                        <a16:creationId xmlns:a16="http://schemas.microsoft.com/office/drawing/2014/main" id="{0D99F819-6394-4DCB-B632-894019B7FB9E}"/>
                      </a:ext>
                    </a:extLst>
                  </p:cNvPr>
                  <p:cNvGrpSpPr/>
                  <p:nvPr/>
                </p:nvGrpSpPr>
                <p:grpSpPr>
                  <a:xfrm>
                    <a:off x="1168399" y="1782763"/>
                    <a:ext cx="5776739" cy="3602037"/>
                    <a:chOff x="1168399" y="1782763"/>
                    <a:chExt cx="5776739" cy="3602037"/>
                  </a:xfrm>
                </p:grpSpPr>
                <p:sp>
                  <p:nvSpPr>
                    <p:cNvPr id="26" name="Freeform 6"/>
                    <p:cNvSpPr>
                      <a:spLocks/>
                    </p:cNvSpPr>
                    <p:nvPr/>
                  </p:nvSpPr>
                  <p:spPr bwMode="auto">
                    <a:xfrm>
                      <a:off x="1168399" y="1782763"/>
                      <a:ext cx="5672667" cy="1290637"/>
                    </a:xfrm>
                    <a:custGeom>
                      <a:avLst/>
                      <a:gdLst/>
                      <a:ahLst/>
                      <a:cxnLst>
                        <a:cxn ang="0">
                          <a:pos x="0" y="0"/>
                        </a:cxn>
                        <a:cxn ang="0">
                          <a:pos x="635" y="454"/>
                        </a:cxn>
                        <a:cxn ang="0">
                          <a:pos x="1633" y="499"/>
                        </a:cxn>
                        <a:cxn ang="0">
                          <a:pos x="1815" y="499"/>
                        </a:cxn>
                      </a:cxnLst>
                      <a:rect l="0" t="0" r="r" b="b"/>
                      <a:pathLst>
                        <a:path w="1830" h="537">
                          <a:moveTo>
                            <a:pt x="0" y="0"/>
                          </a:moveTo>
                          <a:cubicBezTo>
                            <a:pt x="181" y="185"/>
                            <a:pt x="363" y="371"/>
                            <a:pt x="635" y="454"/>
                          </a:cubicBezTo>
                          <a:cubicBezTo>
                            <a:pt x="907" y="537"/>
                            <a:pt x="1436" y="491"/>
                            <a:pt x="1633" y="499"/>
                          </a:cubicBezTo>
                          <a:cubicBezTo>
                            <a:pt x="1830" y="507"/>
                            <a:pt x="1822" y="503"/>
                            <a:pt x="1815" y="499"/>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9" name="Text Box 9"/>
                    <p:cNvSpPr txBox="1">
                      <a:spLocks noChangeArrowheads="1"/>
                    </p:cNvSpPr>
                    <p:nvPr/>
                  </p:nvSpPr>
                  <p:spPr bwMode="auto">
                    <a:xfrm>
                      <a:off x="4435487" y="2682730"/>
                      <a:ext cx="1375505" cy="335210"/>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0" name="Text Box 10"/>
                    <p:cNvSpPr txBox="1">
                      <a:spLocks noChangeArrowheads="1"/>
                    </p:cNvSpPr>
                    <p:nvPr/>
                  </p:nvSpPr>
                  <p:spPr bwMode="auto">
                    <a:xfrm rot="2085704">
                      <a:off x="3928460" y="4333923"/>
                      <a:ext cx="1375505" cy="335210"/>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grpSp>
                  <p:nvGrpSpPr>
                    <p:cNvPr id="40" name="Gruppieren 48">
                      <a:extLst>
                        <a:ext uri="{FF2B5EF4-FFF2-40B4-BE49-F238E27FC236}">
                          <a16:creationId xmlns:a16="http://schemas.microsoft.com/office/drawing/2014/main" id="{58014370-8777-4293-B13A-63B0821800EF}"/>
                        </a:ext>
                      </a:extLst>
                    </p:cNvPr>
                    <p:cNvGrpSpPr/>
                    <p:nvPr/>
                  </p:nvGrpSpPr>
                  <p:grpSpPr>
                    <a:xfrm>
                      <a:off x="5364617" y="2860123"/>
                      <a:ext cx="1580521" cy="2524677"/>
                      <a:chOff x="7624763" y="2750987"/>
                      <a:chExt cx="1580521" cy="2721096"/>
                    </a:xfrm>
                  </p:grpSpPr>
                  <p:grpSp>
                    <p:nvGrpSpPr>
                      <p:cNvPr id="44" name="Gruppieren 46">
                        <a:extLst>
                          <a:ext uri="{FF2B5EF4-FFF2-40B4-BE49-F238E27FC236}">
                            <a16:creationId xmlns:a16="http://schemas.microsoft.com/office/drawing/2014/main" id="{8E151708-60B2-44A0-B1D7-B26BC901B0BD}"/>
                          </a:ext>
                        </a:extLst>
                      </p:cNvPr>
                      <p:cNvGrpSpPr/>
                      <p:nvPr/>
                    </p:nvGrpSpPr>
                    <p:grpSpPr>
                      <a:xfrm>
                        <a:off x="7624763" y="2750987"/>
                        <a:ext cx="1580521" cy="2721096"/>
                        <a:chOff x="7681913" y="2820837"/>
                        <a:chExt cx="1580521" cy="2721096"/>
                      </a:xfrm>
                    </p:grpSpPr>
                    <p:sp>
                      <p:nvSpPr>
                        <p:cNvPr id="46" name="Rectangle 4" descr="Diagonal weit nach oben">
                          <a:extLst>
                            <a:ext uri="{FF2B5EF4-FFF2-40B4-BE49-F238E27FC236}">
                              <a16:creationId xmlns:a16="http://schemas.microsoft.com/office/drawing/2014/main" id="{FE99DA8F-43E0-4E8F-80D2-2247E9CB001F}"/>
                            </a:ext>
                          </a:extLst>
                        </p:cNvPr>
                        <p:cNvSpPr>
                          <a:spLocks noChangeArrowheads="1"/>
                        </p:cNvSpPr>
                        <p:nvPr/>
                      </p:nvSpPr>
                      <p:spPr bwMode="auto">
                        <a:xfrm rot="16822600">
                          <a:off x="7271709" y="3551208"/>
                          <a:ext cx="2628900" cy="1352550"/>
                        </a:xfrm>
                        <a:prstGeom prst="rect">
                          <a:avLst/>
                        </a:prstGeom>
                        <a:pattFill prst="wdUpDiag">
                          <a:fgClr>
                            <a:srgbClr val="000000"/>
                          </a:fgClr>
                          <a:bgClr>
                            <a:srgbClr val="D8D8D8"/>
                          </a:bgClr>
                        </a:pattFill>
                        <a:ln w="9525">
                          <a:noFill/>
                          <a:miter lim="800000"/>
                          <a:headEnd/>
                          <a:tailEnd/>
                        </a:ln>
                      </p:spPr>
                      <p:txBody>
                        <a:bodyPr vert="horz" wrap="square" lIns="91392" tIns="45696" rIns="91392" bIns="45696" numCol="1" anchor="t" anchorCtr="0" compatLnSpc="1">
                          <a:prstTxWarp prst="textNoShape">
                            <a:avLst/>
                          </a:prstTxWarp>
                        </a:bodyPr>
                        <a:lstStyle/>
                        <a:p>
                          <a:endParaRPr lang="de-DE" sz="1799" dirty="0"/>
                        </a:p>
                      </p:txBody>
                    </p:sp>
                    <p:cxnSp>
                      <p:nvCxnSpPr>
                        <p:cNvPr id="47" name="Gerade Verbindung 35">
                          <a:extLst>
                            <a:ext uri="{FF2B5EF4-FFF2-40B4-BE49-F238E27FC236}">
                              <a16:creationId xmlns:a16="http://schemas.microsoft.com/office/drawing/2014/main" id="{4EA382ED-B8E2-4151-8EFE-CF6CE5F999E7}"/>
                            </a:ext>
                          </a:extLst>
                        </p:cNvPr>
                        <p:cNvCxnSpPr/>
                        <p:nvPr/>
                      </p:nvCxnSpPr>
                      <p:spPr bwMode="auto">
                        <a:xfrm flipH="1">
                          <a:off x="7681913" y="2820837"/>
                          <a:ext cx="478677" cy="2584601"/>
                        </a:xfrm>
                        <a:prstGeom prst="line">
                          <a:avLst/>
                        </a:prstGeom>
                        <a:solidFill>
                          <a:schemeClr val="tx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5" name="Textfeld 44">
                        <a:extLst>
                          <a:ext uri="{FF2B5EF4-FFF2-40B4-BE49-F238E27FC236}">
                            <a16:creationId xmlns:a16="http://schemas.microsoft.com/office/drawing/2014/main" id="{63CA6989-CB17-4F9B-96C2-E2D70F67BF89}"/>
                          </a:ext>
                        </a:extLst>
                      </p:cNvPr>
                      <p:cNvSpPr txBox="1"/>
                      <p:nvPr/>
                    </p:nvSpPr>
                    <p:spPr>
                      <a:xfrm>
                        <a:off x="8111090" y="3886200"/>
                        <a:ext cx="781764" cy="525512"/>
                      </a:xfrm>
                      <a:prstGeom prst="rect">
                        <a:avLst/>
                      </a:prstGeom>
                      <a:solidFill>
                        <a:schemeClr val="bg1">
                          <a:lumMod val="85000"/>
                        </a:schemeClr>
                      </a:solidFill>
                    </p:spPr>
                    <p:txBody>
                      <a:bodyPr wrap="none" lIns="0" tIns="0" rIns="0" bIns="0" rtlCol="0">
                        <a:spAutoFit/>
                      </a:bodyPr>
                      <a:lstStyle/>
                      <a:p>
                        <a:pPr algn="ctr"/>
                        <a:r>
                          <a:rPr lang="en-US" sz="1599" dirty="0"/>
                          <a:t>Thermal</a:t>
                        </a:r>
                      </a:p>
                      <a:p>
                        <a:pPr algn="ctr"/>
                        <a:r>
                          <a:rPr lang="en-US" sz="1599" dirty="0"/>
                          <a:t>limit</a:t>
                        </a:r>
                      </a:p>
                    </p:txBody>
                  </p:sp>
                </p:grpSp>
              </p:grpSp>
            </p:grpSp>
            <p:sp>
              <p:nvSpPr>
                <p:cNvPr id="27" name="Freeform 7"/>
                <p:cNvSpPr>
                  <a:spLocks/>
                </p:cNvSpPr>
                <p:nvPr/>
              </p:nvSpPr>
              <p:spPr bwMode="auto">
                <a:xfrm>
                  <a:off x="900113" y="2935288"/>
                  <a:ext cx="5539954" cy="2642864"/>
                </a:xfrm>
                <a:custGeom>
                  <a:avLst/>
                  <a:gdLst/>
                  <a:ahLst/>
                  <a:cxnLst>
                    <a:cxn ang="0">
                      <a:pos x="0" y="0"/>
                    </a:cxn>
                    <a:cxn ang="0">
                      <a:pos x="861" y="181"/>
                    </a:cxn>
                    <a:cxn ang="0">
                      <a:pos x="1769" y="635"/>
                    </a:cxn>
                  </a:cxnLst>
                  <a:rect l="0" t="0" r="r" b="b"/>
                  <a:pathLst>
                    <a:path w="1769" h="635">
                      <a:moveTo>
                        <a:pt x="0" y="0"/>
                      </a:moveTo>
                      <a:cubicBezTo>
                        <a:pt x="283" y="37"/>
                        <a:pt x="566" y="75"/>
                        <a:pt x="861" y="181"/>
                      </a:cubicBezTo>
                      <a:cubicBezTo>
                        <a:pt x="1156" y="287"/>
                        <a:pt x="1462" y="461"/>
                        <a:pt x="1769" y="635"/>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grpSp>
          <p:sp>
            <p:nvSpPr>
              <p:cNvPr id="25" name="Freeform 5"/>
              <p:cNvSpPr>
                <a:spLocks/>
              </p:cNvSpPr>
              <p:nvPr/>
            </p:nvSpPr>
            <p:spPr bwMode="auto">
              <a:xfrm rot="401615">
                <a:off x="1489410" y="2320632"/>
                <a:ext cx="3809161" cy="1495425"/>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9525">
                <a:solidFill>
                  <a:srgbClr val="000000"/>
                </a:solidFill>
                <a:round/>
                <a:headEnd/>
                <a:tailEnd/>
              </a:ln>
              <a:effectLst/>
            </p:spPr>
            <p:txBody>
              <a:bodyPr/>
              <a:lstStyle/>
              <a:p>
                <a:pPr defTabSz="913943">
                  <a:defRPr/>
                </a:pPr>
                <a:endParaRPr lang="de-DE" sz="1799" kern="0">
                  <a:solidFill>
                    <a:sysClr val="windowText" lastClr="000000"/>
                  </a:solidFill>
                </a:endParaRPr>
              </a:p>
            </p:txBody>
          </p:sp>
        </p:grpSp>
        <p:sp>
          <p:nvSpPr>
            <p:cNvPr id="28" name="Freeform 8"/>
            <p:cNvSpPr>
              <a:spLocks/>
            </p:cNvSpPr>
            <p:nvPr/>
          </p:nvSpPr>
          <p:spPr bwMode="auto">
            <a:xfrm>
              <a:off x="3384009" y="2432660"/>
              <a:ext cx="548487" cy="545243"/>
            </a:xfrm>
            <a:custGeom>
              <a:avLst/>
              <a:gdLst>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2354 w 11219"/>
                <a:gd name="connsiteY7" fmla="*/ 4570 h 10000"/>
                <a:gd name="connsiteX8" fmla="*/ 2070 w 11219"/>
                <a:gd name="connsiteY8" fmla="*/ 6117 h 10000"/>
                <a:gd name="connsiteX9" fmla="*/ 0 w 11219"/>
                <a:gd name="connsiteY9" fmla="*/ 8772 h 10000"/>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2354 w 11219"/>
                <a:gd name="connsiteY7" fmla="*/ 4570 h 10000"/>
                <a:gd name="connsiteX8" fmla="*/ 1320 w 11219"/>
                <a:gd name="connsiteY8" fmla="*/ 5755 h 10000"/>
                <a:gd name="connsiteX9" fmla="*/ 0 w 11219"/>
                <a:gd name="connsiteY9" fmla="*/ 8772 h 10000"/>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1932 w 11219"/>
                <a:gd name="connsiteY7" fmla="*/ 4072 h 10000"/>
                <a:gd name="connsiteX8" fmla="*/ 1320 w 11219"/>
                <a:gd name="connsiteY8" fmla="*/ 5755 h 10000"/>
                <a:gd name="connsiteX9" fmla="*/ 0 w 11219"/>
                <a:gd name="connsiteY9" fmla="*/ 8772 h 10000"/>
                <a:gd name="connsiteX0" fmla="*/ 0 w 11219"/>
                <a:gd name="connsiteY0" fmla="*/ 8998 h 10226"/>
                <a:gd name="connsiteX1" fmla="*/ 6396 w 11219"/>
                <a:gd name="connsiteY1" fmla="*/ 9745 h 10226"/>
                <a:gd name="connsiteX2" fmla="*/ 11219 w 11219"/>
                <a:gd name="connsiteY2" fmla="*/ 10226 h 10226"/>
                <a:gd name="connsiteX3" fmla="*/ 8949 w 11219"/>
                <a:gd name="connsiteY3" fmla="*/ 5106 h 10226"/>
                <a:gd name="connsiteX4" fmla="*/ 6113 w 11219"/>
                <a:gd name="connsiteY4" fmla="*/ 673 h 10226"/>
                <a:gd name="connsiteX5" fmla="*/ 4479 w 11219"/>
                <a:gd name="connsiteY5" fmla="*/ 0 h 10226"/>
                <a:gd name="connsiteX6" fmla="*/ 2992 w 11219"/>
                <a:gd name="connsiteY6" fmla="*/ 1704 h 10226"/>
                <a:gd name="connsiteX7" fmla="*/ 1932 w 11219"/>
                <a:gd name="connsiteY7" fmla="*/ 4298 h 10226"/>
                <a:gd name="connsiteX8" fmla="*/ 1320 w 11219"/>
                <a:gd name="connsiteY8" fmla="*/ 5981 h 10226"/>
                <a:gd name="connsiteX9" fmla="*/ 0 w 11219"/>
                <a:gd name="connsiteY9" fmla="*/ 8998 h 10226"/>
                <a:gd name="connsiteX0" fmla="*/ 0 w 11219"/>
                <a:gd name="connsiteY0" fmla="*/ 9272 h 10500"/>
                <a:gd name="connsiteX1" fmla="*/ 6396 w 11219"/>
                <a:gd name="connsiteY1" fmla="*/ 10019 h 10500"/>
                <a:gd name="connsiteX2" fmla="*/ 11219 w 11219"/>
                <a:gd name="connsiteY2" fmla="*/ 10500 h 10500"/>
                <a:gd name="connsiteX3" fmla="*/ 8949 w 11219"/>
                <a:gd name="connsiteY3" fmla="*/ 5380 h 10500"/>
                <a:gd name="connsiteX4" fmla="*/ 6113 w 11219"/>
                <a:gd name="connsiteY4" fmla="*/ 947 h 10500"/>
                <a:gd name="connsiteX5" fmla="*/ 4479 w 11219"/>
                <a:gd name="connsiteY5" fmla="*/ 274 h 10500"/>
                <a:gd name="connsiteX6" fmla="*/ 2992 w 11219"/>
                <a:gd name="connsiteY6" fmla="*/ 1978 h 10500"/>
                <a:gd name="connsiteX7" fmla="*/ 1932 w 11219"/>
                <a:gd name="connsiteY7" fmla="*/ 4572 h 10500"/>
                <a:gd name="connsiteX8" fmla="*/ 1320 w 11219"/>
                <a:gd name="connsiteY8" fmla="*/ 6255 h 10500"/>
                <a:gd name="connsiteX9" fmla="*/ 0 w 11219"/>
                <a:gd name="connsiteY9" fmla="*/ 9272 h 10500"/>
                <a:gd name="connsiteX0" fmla="*/ 0 w 11219"/>
                <a:gd name="connsiteY0" fmla="*/ 9272 h 10500"/>
                <a:gd name="connsiteX1" fmla="*/ 6396 w 11219"/>
                <a:gd name="connsiteY1" fmla="*/ 10019 h 10500"/>
                <a:gd name="connsiteX2" fmla="*/ 11219 w 11219"/>
                <a:gd name="connsiteY2" fmla="*/ 10500 h 10500"/>
                <a:gd name="connsiteX3" fmla="*/ 8949 w 11219"/>
                <a:gd name="connsiteY3" fmla="*/ 5380 h 10500"/>
                <a:gd name="connsiteX4" fmla="*/ 6441 w 11219"/>
                <a:gd name="connsiteY4" fmla="*/ 721 h 10500"/>
                <a:gd name="connsiteX5" fmla="*/ 4479 w 11219"/>
                <a:gd name="connsiteY5" fmla="*/ 274 h 10500"/>
                <a:gd name="connsiteX6" fmla="*/ 2992 w 11219"/>
                <a:gd name="connsiteY6" fmla="*/ 1978 h 10500"/>
                <a:gd name="connsiteX7" fmla="*/ 1932 w 11219"/>
                <a:gd name="connsiteY7" fmla="*/ 4572 h 10500"/>
                <a:gd name="connsiteX8" fmla="*/ 1320 w 11219"/>
                <a:gd name="connsiteY8" fmla="*/ 6255 h 10500"/>
                <a:gd name="connsiteX9" fmla="*/ 0 w 11219"/>
                <a:gd name="connsiteY9" fmla="*/ 9272 h 10500"/>
                <a:gd name="connsiteX0" fmla="*/ 0 w 11219"/>
                <a:gd name="connsiteY0" fmla="*/ 9364 h 10592"/>
                <a:gd name="connsiteX1" fmla="*/ 6396 w 11219"/>
                <a:gd name="connsiteY1" fmla="*/ 10111 h 10592"/>
                <a:gd name="connsiteX2" fmla="*/ 11219 w 11219"/>
                <a:gd name="connsiteY2" fmla="*/ 10592 h 10592"/>
                <a:gd name="connsiteX3" fmla="*/ 8949 w 11219"/>
                <a:gd name="connsiteY3" fmla="*/ 5472 h 10592"/>
                <a:gd name="connsiteX4" fmla="*/ 6441 w 11219"/>
                <a:gd name="connsiteY4" fmla="*/ 813 h 10592"/>
                <a:gd name="connsiteX5" fmla="*/ 4479 w 11219"/>
                <a:gd name="connsiteY5" fmla="*/ 366 h 10592"/>
                <a:gd name="connsiteX6" fmla="*/ 2992 w 11219"/>
                <a:gd name="connsiteY6" fmla="*/ 2070 h 10592"/>
                <a:gd name="connsiteX7" fmla="*/ 1932 w 11219"/>
                <a:gd name="connsiteY7" fmla="*/ 4664 h 10592"/>
                <a:gd name="connsiteX8" fmla="*/ 1320 w 11219"/>
                <a:gd name="connsiteY8" fmla="*/ 6347 h 10592"/>
                <a:gd name="connsiteX9" fmla="*/ 0 w 11219"/>
                <a:gd name="connsiteY9" fmla="*/ 9364 h 10592"/>
                <a:gd name="connsiteX0" fmla="*/ 0 w 10797"/>
                <a:gd name="connsiteY0" fmla="*/ 9364 h 10366"/>
                <a:gd name="connsiteX1" fmla="*/ 6396 w 10797"/>
                <a:gd name="connsiteY1" fmla="*/ 10111 h 10366"/>
                <a:gd name="connsiteX2" fmla="*/ 10797 w 10797"/>
                <a:gd name="connsiteY2" fmla="*/ 10366 h 10366"/>
                <a:gd name="connsiteX3" fmla="*/ 8949 w 10797"/>
                <a:gd name="connsiteY3" fmla="*/ 5472 h 10366"/>
                <a:gd name="connsiteX4" fmla="*/ 6441 w 10797"/>
                <a:gd name="connsiteY4" fmla="*/ 813 h 10366"/>
                <a:gd name="connsiteX5" fmla="*/ 4479 w 10797"/>
                <a:gd name="connsiteY5" fmla="*/ 366 h 10366"/>
                <a:gd name="connsiteX6" fmla="*/ 2992 w 10797"/>
                <a:gd name="connsiteY6" fmla="*/ 2070 h 10366"/>
                <a:gd name="connsiteX7" fmla="*/ 1932 w 10797"/>
                <a:gd name="connsiteY7" fmla="*/ 4664 h 10366"/>
                <a:gd name="connsiteX8" fmla="*/ 1320 w 10797"/>
                <a:gd name="connsiteY8" fmla="*/ 6347 h 10366"/>
                <a:gd name="connsiteX9" fmla="*/ 0 w 10797"/>
                <a:gd name="connsiteY9" fmla="*/ 9364 h 10366"/>
                <a:gd name="connsiteX0" fmla="*/ 0 w 10797"/>
                <a:gd name="connsiteY0" fmla="*/ 9364 h 10366"/>
                <a:gd name="connsiteX1" fmla="*/ 6349 w 10797"/>
                <a:gd name="connsiteY1" fmla="*/ 10020 h 10366"/>
                <a:gd name="connsiteX2" fmla="*/ 10797 w 10797"/>
                <a:gd name="connsiteY2" fmla="*/ 10366 h 10366"/>
                <a:gd name="connsiteX3" fmla="*/ 8949 w 10797"/>
                <a:gd name="connsiteY3" fmla="*/ 5472 h 10366"/>
                <a:gd name="connsiteX4" fmla="*/ 6441 w 10797"/>
                <a:gd name="connsiteY4" fmla="*/ 813 h 10366"/>
                <a:gd name="connsiteX5" fmla="*/ 4479 w 10797"/>
                <a:gd name="connsiteY5" fmla="*/ 366 h 10366"/>
                <a:gd name="connsiteX6" fmla="*/ 2992 w 10797"/>
                <a:gd name="connsiteY6" fmla="*/ 2070 h 10366"/>
                <a:gd name="connsiteX7" fmla="*/ 1932 w 10797"/>
                <a:gd name="connsiteY7" fmla="*/ 4664 h 10366"/>
                <a:gd name="connsiteX8" fmla="*/ 1320 w 10797"/>
                <a:gd name="connsiteY8" fmla="*/ 6347 h 10366"/>
                <a:gd name="connsiteX9" fmla="*/ 0 w 10797"/>
                <a:gd name="connsiteY9" fmla="*/ 9364 h 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7" h="10366">
                  <a:moveTo>
                    <a:pt x="0" y="9364"/>
                  </a:moveTo>
                  <a:lnTo>
                    <a:pt x="6349" y="10020"/>
                  </a:lnTo>
                  <a:lnTo>
                    <a:pt x="10797" y="10366"/>
                  </a:lnTo>
                  <a:lnTo>
                    <a:pt x="8949" y="5472"/>
                  </a:lnTo>
                  <a:lnTo>
                    <a:pt x="6441" y="813"/>
                  </a:lnTo>
                  <a:cubicBezTo>
                    <a:pt x="5193" y="0"/>
                    <a:pt x="5352" y="92"/>
                    <a:pt x="4479" y="366"/>
                  </a:cubicBezTo>
                  <a:lnTo>
                    <a:pt x="2992" y="2070"/>
                  </a:lnTo>
                  <a:lnTo>
                    <a:pt x="1932" y="4664"/>
                  </a:lnTo>
                  <a:cubicBezTo>
                    <a:pt x="1837" y="5180"/>
                    <a:pt x="1415" y="5831"/>
                    <a:pt x="1320" y="6347"/>
                  </a:cubicBezTo>
                  <a:lnTo>
                    <a:pt x="0" y="9364"/>
                  </a:lnTo>
                  <a:close/>
                </a:path>
              </a:pathLst>
            </a:custGeom>
            <a:solidFill>
              <a:srgbClr val="FF0000"/>
            </a:solidFill>
            <a:ln w="9525">
              <a:noFill/>
              <a:round/>
              <a:headEnd/>
              <a:tailEnd/>
            </a:ln>
            <a:effectLst/>
          </p:spPr>
          <p:txBody>
            <a:bodyPr/>
            <a:lstStyle/>
            <a:p>
              <a:pPr defTabSz="913943">
                <a:defRPr/>
              </a:pPr>
              <a:endParaRPr lang="de-DE" sz="1799" kern="0">
                <a:solidFill>
                  <a:sysClr val="windowText" lastClr="000000"/>
                </a:solidFill>
              </a:endParaRPr>
            </a:p>
          </p:txBody>
        </p:sp>
        <p:sp>
          <p:nvSpPr>
            <p:cNvPr id="31" name="Text Box 11"/>
            <p:cNvSpPr txBox="1">
              <a:spLocks noChangeArrowheads="1"/>
            </p:cNvSpPr>
            <p:nvPr/>
          </p:nvSpPr>
          <p:spPr bwMode="auto">
            <a:xfrm>
              <a:off x="521758" y="2338389"/>
              <a:ext cx="1262157" cy="304609"/>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PRE-EVENT</a:t>
              </a:r>
              <a:endParaRPr lang="en-US" sz="1399" kern="0" dirty="0">
                <a:solidFill>
                  <a:srgbClr val="949EAA"/>
                </a:solidFill>
              </a:endParaRPr>
            </a:p>
          </p:txBody>
        </p:sp>
        <p:sp>
          <p:nvSpPr>
            <p:cNvPr id="34" name="Text Box 14"/>
            <p:cNvSpPr txBox="1">
              <a:spLocks noChangeArrowheads="1"/>
            </p:cNvSpPr>
            <p:nvPr/>
          </p:nvSpPr>
          <p:spPr bwMode="auto">
            <a:xfrm>
              <a:off x="4616212" y="1756812"/>
              <a:ext cx="2285618" cy="365684"/>
            </a:xfrm>
            <a:prstGeom prst="rect">
              <a:avLst/>
            </a:prstGeom>
            <a:noFill/>
            <a:ln w="9525">
              <a:noFill/>
              <a:miter lim="800000"/>
              <a:headEnd/>
              <a:tailEnd/>
            </a:ln>
            <a:effectLst/>
          </p:spPr>
          <p:txBody>
            <a:bodyPr wrap="none">
              <a:spAutoFit/>
            </a:bodyPr>
            <a:lstStyle/>
            <a:p>
              <a:pPr defTabSz="913943">
                <a:buFontTx/>
                <a:buChar char="-"/>
                <a:defRPr/>
              </a:pPr>
              <a:r>
                <a:rPr lang="en-US" sz="1799" b="1" kern="0" dirty="0">
                  <a:solidFill>
                    <a:srgbClr val="FF0000"/>
                  </a:solidFill>
                </a:rPr>
                <a:t> Stability problem</a:t>
              </a:r>
            </a:p>
          </p:txBody>
        </p:sp>
        <p:sp>
          <p:nvSpPr>
            <p:cNvPr id="39" name="Oval 19"/>
            <p:cNvSpPr>
              <a:spLocks noChangeArrowheads="1"/>
            </p:cNvSpPr>
            <p:nvPr/>
          </p:nvSpPr>
          <p:spPr bwMode="auto">
            <a:xfrm>
              <a:off x="1385888" y="2664354"/>
              <a:ext cx="117475" cy="123825"/>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nvGrpSpPr>
            <p:cNvPr id="4" name="Group 20"/>
            <p:cNvGrpSpPr>
              <a:grpSpLocks/>
            </p:cNvGrpSpPr>
            <p:nvPr/>
          </p:nvGrpSpPr>
          <p:grpSpPr bwMode="auto">
            <a:xfrm>
              <a:off x="4383221" y="3193269"/>
              <a:ext cx="1385887" cy="476703"/>
              <a:chOff x="1274" y="1144"/>
              <a:chExt cx="1164" cy="335"/>
            </a:xfrm>
          </p:grpSpPr>
          <p:sp>
            <p:nvSpPr>
              <p:cNvPr id="41" name="Text Box 21"/>
              <p:cNvSpPr txBox="1">
                <a:spLocks noChangeArrowheads="1"/>
              </p:cNvSpPr>
              <p:nvPr/>
            </p:nvSpPr>
            <p:spPr bwMode="auto">
              <a:xfrm>
                <a:off x="1274" y="1144"/>
                <a:ext cx="1164" cy="214"/>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POST-EVENT</a:t>
                </a:r>
                <a:endParaRPr lang="en-US" sz="1399" kern="0" dirty="0">
                  <a:solidFill>
                    <a:srgbClr val="949EAA"/>
                  </a:solidFill>
                </a:endParaRPr>
              </a:p>
            </p:txBody>
          </p:sp>
          <p:sp>
            <p:nvSpPr>
              <p:cNvPr id="42" name="Oval 22"/>
              <p:cNvSpPr>
                <a:spLocks noChangeArrowheads="1"/>
              </p:cNvSpPr>
              <p:nvPr/>
            </p:nvSpPr>
            <p:spPr bwMode="auto">
              <a:xfrm>
                <a:off x="1977" y="1389"/>
                <a:ext cx="91" cy="90"/>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sp>
          <p:nvSpPr>
            <p:cNvPr id="43" name="Line 23"/>
            <p:cNvSpPr>
              <a:spLocks noChangeShapeType="1"/>
            </p:cNvSpPr>
            <p:nvPr/>
          </p:nvSpPr>
          <p:spPr bwMode="auto">
            <a:xfrm flipH="1">
              <a:off x="3869796" y="2055877"/>
              <a:ext cx="755821" cy="548154"/>
            </a:xfrm>
            <a:prstGeom prst="line">
              <a:avLst/>
            </a:prstGeom>
            <a:noFill/>
            <a:ln w="9525">
              <a:solidFill>
                <a:srgbClr val="FF0000"/>
              </a:solidFill>
              <a:round/>
              <a:headEnd/>
              <a:tailEnd type="triangle" w="med" len="med"/>
            </a:ln>
            <a:effectLst/>
          </p:spPr>
          <p:txBody>
            <a:bodyPr wrap="square" lIns="0" tIns="0" rIns="0" bIns="0">
              <a:spAutoFit/>
            </a:bodyPr>
            <a:lstStyle/>
            <a:p>
              <a:pPr defTabSz="913943">
                <a:defRPr/>
              </a:pPr>
              <a:endParaRPr lang="de-DE" sz="1799" kern="0">
                <a:solidFill>
                  <a:sysClr val="windowText" lastClr="000000"/>
                </a:solidFill>
              </a:endParaRPr>
            </a:p>
          </p:txBody>
        </p:sp>
      </p:grpSp>
      <p:sp>
        <p:nvSpPr>
          <p:cNvPr id="22" name="Rectangle 2">
            <a:extLst>
              <a:ext uri="{FF2B5EF4-FFF2-40B4-BE49-F238E27FC236}">
                <a16:creationId xmlns:a16="http://schemas.microsoft.com/office/drawing/2014/main" id="{C84030E5-B54E-47A0-B31C-F43E9FF48D63}"/>
              </a:ext>
            </a:extLst>
          </p:cNvPr>
          <p:cNvSpPr txBox="1">
            <a:spLocks noChangeArrowheads="1"/>
          </p:cNvSpPr>
          <p:nvPr/>
        </p:nvSpPr>
        <p:spPr bwMode="auto">
          <a:xfrm>
            <a:off x="0" y="1784"/>
            <a:ext cx="12192000" cy="1439250"/>
          </a:xfrm>
          <a:prstGeom prst="rect">
            <a:avLst/>
          </a:prstGeom>
          <a:noFill/>
          <a:ln w="9525">
            <a:noFill/>
            <a:miter lim="800000"/>
            <a:headEnd/>
            <a:tailEnd/>
          </a:ln>
        </p:spPr>
        <p:txBody>
          <a:bodyPr vert="horz" wrap="square" lIns="626074" tIns="431775" rIns="2745370" bIns="233878" numCol="1" anchor="t" anchorCtr="0" compatLnSpc="1">
            <a:prstTxWarp prst="textNoShape">
              <a:avLst/>
            </a:prstTxWarp>
          </a:bodyPr>
          <a:lstStyle>
            <a:lvl1pPr algn="l" rtl="0" fontAlgn="base">
              <a:spcBef>
                <a:spcPct val="0"/>
              </a:spcBef>
              <a:spcAft>
                <a:spcPct val="0"/>
              </a:spcAft>
              <a:defRPr sz="2200" b="1">
                <a:solidFill>
                  <a:srgbClr val="00646E"/>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r>
              <a:rPr lang="en-US" sz="2199" kern="0" dirty="0"/>
              <a:t>SIGUARD</a:t>
            </a:r>
            <a:r>
              <a:rPr lang="en-US" sz="2199" kern="0" baseline="30000" dirty="0"/>
              <a:t>TM</a:t>
            </a:r>
            <a:r>
              <a:rPr lang="en-US" sz="2199" kern="0" dirty="0"/>
              <a:t> PDP WAP</a:t>
            </a:r>
            <a:br>
              <a:rPr lang="en-US" sz="2199" kern="0" dirty="0"/>
            </a:br>
            <a:r>
              <a:rPr lang="en-US" sz="2199" dirty="0"/>
              <a:t>Why do we measure phasors? Stability Problems</a:t>
            </a:r>
            <a:r>
              <a:rPr lang="en-US" sz="2199" kern="0" dirty="0"/>
              <a:t> </a:t>
            </a:r>
          </a:p>
        </p:txBody>
      </p:sp>
      <p:pic>
        <p:nvPicPr>
          <p:cNvPr id="23" name="Picture 22">
            <a:extLst>
              <a:ext uri="{FF2B5EF4-FFF2-40B4-BE49-F238E27FC236}">
                <a16:creationId xmlns:a16="http://schemas.microsoft.com/office/drawing/2014/main" id="{CB283486-59EB-4EA1-B97B-8C50BC914D98}"/>
              </a:ext>
            </a:extLst>
          </p:cNvPr>
          <p:cNvPicPr>
            <a:picLocks noChangeAspect="1"/>
          </p:cNvPicPr>
          <p:nvPr/>
        </p:nvPicPr>
        <p:blipFill>
          <a:blip r:embed="rId2"/>
          <a:stretch>
            <a:fillRect/>
          </a:stretch>
        </p:blipFill>
        <p:spPr>
          <a:xfrm>
            <a:off x="368396" y="3422959"/>
            <a:ext cx="2442932" cy="736248"/>
          </a:xfrm>
          <a:prstGeom prst="rect">
            <a:avLst/>
          </a:prstGeom>
        </p:spPr>
      </p:pic>
      <p:grpSp>
        <p:nvGrpSpPr>
          <p:cNvPr id="32" name="Group 31">
            <a:extLst>
              <a:ext uri="{FF2B5EF4-FFF2-40B4-BE49-F238E27FC236}">
                <a16:creationId xmlns:a16="http://schemas.microsoft.com/office/drawing/2014/main" id="{D6756D62-E5A6-452A-A56D-7EF473DACFC3}"/>
              </a:ext>
            </a:extLst>
          </p:cNvPr>
          <p:cNvGrpSpPr/>
          <p:nvPr/>
        </p:nvGrpSpPr>
        <p:grpSpPr>
          <a:xfrm>
            <a:off x="7435426" y="1698828"/>
            <a:ext cx="4570537" cy="2989657"/>
            <a:chOff x="1035891" y="2713113"/>
            <a:chExt cx="4778044" cy="3559164"/>
          </a:xfrm>
        </p:grpSpPr>
        <p:pic>
          <p:nvPicPr>
            <p:cNvPr id="33" name="Picture 32">
              <a:extLst>
                <a:ext uri="{FF2B5EF4-FFF2-40B4-BE49-F238E27FC236}">
                  <a16:creationId xmlns:a16="http://schemas.microsoft.com/office/drawing/2014/main" id="{F1968A68-97E4-48CB-AFF9-CF015D148224}"/>
                </a:ext>
              </a:extLst>
            </p:cNvPr>
            <p:cNvPicPr>
              <a:picLocks noChangeAspect="1"/>
            </p:cNvPicPr>
            <p:nvPr/>
          </p:nvPicPr>
          <p:blipFill>
            <a:blip r:embed="rId3"/>
            <a:stretch>
              <a:fillRect/>
            </a:stretch>
          </p:blipFill>
          <p:spPr>
            <a:xfrm>
              <a:off x="1035891" y="3027424"/>
              <a:ext cx="4778044" cy="1440000"/>
            </a:xfrm>
            <a:prstGeom prst="rect">
              <a:avLst/>
            </a:prstGeom>
          </p:spPr>
        </p:pic>
        <p:pic>
          <p:nvPicPr>
            <p:cNvPr id="35" name="Picture 34">
              <a:extLst>
                <a:ext uri="{FF2B5EF4-FFF2-40B4-BE49-F238E27FC236}">
                  <a16:creationId xmlns:a16="http://schemas.microsoft.com/office/drawing/2014/main" id="{DF5F4C38-45AC-4B2F-BFF4-113C8AF01591}"/>
                </a:ext>
              </a:extLst>
            </p:cNvPr>
            <p:cNvPicPr>
              <a:picLocks noChangeAspect="1"/>
            </p:cNvPicPr>
            <p:nvPr/>
          </p:nvPicPr>
          <p:blipFill>
            <a:blip r:embed="rId4"/>
            <a:stretch>
              <a:fillRect/>
            </a:stretch>
          </p:blipFill>
          <p:spPr>
            <a:xfrm>
              <a:off x="1133889" y="4326553"/>
              <a:ext cx="2304256" cy="1945724"/>
            </a:xfrm>
            <a:prstGeom prst="rect">
              <a:avLst/>
            </a:prstGeom>
          </p:spPr>
        </p:pic>
        <p:sp>
          <p:nvSpPr>
            <p:cNvPr id="36" name="TextBox 35">
              <a:extLst>
                <a:ext uri="{FF2B5EF4-FFF2-40B4-BE49-F238E27FC236}">
                  <a16:creationId xmlns:a16="http://schemas.microsoft.com/office/drawing/2014/main" id="{0365AD7F-EA6B-4E2A-8401-34DC47859DC7}"/>
                </a:ext>
              </a:extLst>
            </p:cNvPr>
            <p:cNvSpPr txBox="1"/>
            <p:nvPr/>
          </p:nvSpPr>
          <p:spPr>
            <a:xfrm>
              <a:off x="2462497" y="2713113"/>
              <a:ext cx="1507651" cy="314311"/>
            </a:xfrm>
            <a:prstGeom prst="rect">
              <a:avLst/>
            </a:prstGeom>
            <a:noFill/>
          </p:spPr>
          <p:txBody>
            <a:bodyPr wrap="none" lIns="0" tIns="0" rIns="0" bIns="0" rtlCol="0">
              <a:noAutofit/>
            </a:bodyPr>
            <a:lstStyle/>
            <a:p>
              <a:pPr>
                <a:lnSpc>
                  <a:spcPct val="110000"/>
                </a:lnSpc>
              </a:pPr>
              <a:r>
                <a:rPr lang="en-US" altLang="en-US" sz="1799" dirty="0"/>
                <a:t>Transient Stability</a:t>
              </a:r>
            </a:p>
            <a:p>
              <a:pPr>
                <a:lnSpc>
                  <a:spcPct val="110000"/>
                </a:lnSpc>
              </a:pPr>
              <a:endParaRPr lang="en-US" sz="1199" dirty="0">
                <a:solidFill>
                  <a:srgbClr val="004669"/>
                </a:solidFill>
                <a:ea typeface="Arial Unicode MS" panose="020B0604020202020204" pitchFamily="34" charset="-128"/>
                <a:cs typeface="Arial Unicode MS" panose="020B0604020202020204" pitchFamily="34" charset="-128"/>
              </a:endParaRPr>
            </a:p>
          </p:txBody>
        </p:sp>
      </p:grpSp>
      <p:sp>
        <p:nvSpPr>
          <p:cNvPr id="9" name="Rectangle 8">
            <a:extLst>
              <a:ext uri="{FF2B5EF4-FFF2-40B4-BE49-F238E27FC236}">
                <a16:creationId xmlns:a16="http://schemas.microsoft.com/office/drawing/2014/main" id="{2E935692-25A5-4B59-81C6-E899C5172A2D}"/>
              </a:ext>
            </a:extLst>
          </p:cNvPr>
          <p:cNvSpPr/>
          <p:nvPr/>
        </p:nvSpPr>
        <p:spPr>
          <a:xfrm>
            <a:off x="7769341" y="4810306"/>
            <a:ext cx="2999457" cy="369140"/>
          </a:xfrm>
          <a:prstGeom prst="rect">
            <a:avLst/>
          </a:prstGeom>
        </p:spPr>
        <p:txBody>
          <a:bodyPr wrap="square">
            <a:spAutoFit/>
          </a:bodyPr>
          <a:lstStyle/>
          <a:p>
            <a:pPr>
              <a:buFontTx/>
              <a:buChar char="•"/>
            </a:pPr>
            <a:r>
              <a:rPr lang="en-US" altLang="en-US" sz="1799" dirty="0"/>
              <a:t>Small Signal Stability</a:t>
            </a:r>
          </a:p>
        </p:txBody>
      </p:sp>
      <p:grpSp>
        <p:nvGrpSpPr>
          <p:cNvPr id="11" name="Group 10">
            <a:extLst>
              <a:ext uri="{FF2B5EF4-FFF2-40B4-BE49-F238E27FC236}">
                <a16:creationId xmlns:a16="http://schemas.microsoft.com/office/drawing/2014/main" id="{8096070C-B416-4068-A3BC-8A70680D70FA}"/>
              </a:ext>
            </a:extLst>
          </p:cNvPr>
          <p:cNvGrpSpPr/>
          <p:nvPr/>
        </p:nvGrpSpPr>
        <p:grpSpPr>
          <a:xfrm>
            <a:off x="9510524" y="3172428"/>
            <a:ext cx="2516548" cy="1644493"/>
            <a:chOff x="9515477" y="3172294"/>
            <a:chExt cx="2517859" cy="1645350"/>
          </a:xfrm>
        </p:grpSpPr>
        <p:pic>
          <p:nvPicPr>
            <p:cNvPr id="37" name="Picture 2">
              <a:extLst>
                <a:ext uri="{FF2B5EF4-FFF2-40B4-BE49-F238E27FC236}">
                  <a16:creationId xmlns:a16="http://schemas.microsoft.com/office/drawing/2014/main" id="{9EDDA4F0-E040-4C53-A225-13139CD0B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5477" y="3172294"/>
              <a:ext cx="2517859" cy="134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28E51E0-BD31-45E3-9B1C-697D101B422D}"/>
                </a:ext>
              </a:extLst>
            </p:cNvPr>
            <p:cNvSpPr txBox="1"/>
            <p:nvPr/>
          </p:nvSpPr>
          <p:spPr>
            <a:xfrm>
              <a:off x="10100448" y="4448312"/>
              <a:ext cx="1649685" cy="369332"/>
            </a:xfrm>
            <a:prstGeom prst="rect">
              <a:avLst/>
            </a:prstGeom>
            <a:noFill/>
          </p:spPr>
          <p:txBody>
            <a:bodyPr wrap="none" lIns="0" tIns="0" rIns="0" bIns="0" rtlCol="0">
              <a:noAutofit/>
            </a:bodyPr>
            <a:lstStyle/>
            <a:p>
              <a:pPr>
                <a:lnSpc>
                  <a:spcPct val="110000"/>
                </a:lnSpc>
              </a:pPr>
              <a:r>
                <a:rPr lang="en-US" altLang="en-US" sz="1799" dirty="0"/>
                <a:t>Voltage Stability</a:t>
              </a:r>
            </a:p>
            <a:p>
              <a:pPr>
                <a:lnSpc>
                  <a:spcPct val="110000"/>
                </a:lnSpc>
              </a:pPr>
              <a:endParaRPr lang="en-US" sz="1199" dirty="0">
                <a:ea typeface="Arial Unicode MS" panose="020B0604020202020204" pitchFamily="34" charset="-128"/>
                <a:cs typeface="Arial Unicode MS" panose="020B0604020202020204" pitchFamily="34" charset="-128"/>
              </a:endParaRPr>
            </a:p>
          </p:txBody>
        </p:sp>
      </p:grpSp>
      <p:sp>
        <p:nvSpPr>
          <p:cNvPr id="12" name="Fußzeilenplatzhalter 11">
            <a:extLst>
              <a:ext uri="{FF2B5EF4-FFF2-40B4-BE49-F238E27FC236}">
                <a16:creationId xmlns:a16="http://schemas.microsoft.com/office/drawing/2014/main" id="{C53E5E97-74FF-4BBB-ABD3-370F48A63598}"/>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13" name="Foliennummernplatzhalter 12">
            <a:extLst>
              <a:ext uri="{FF2B5EF4-FFF2-40B4-BE49-F238E27FC236}">
                <a16:creationId xmlns:a16="http://schemas.microsoft.com/office/drawing/2014/main" id="{11E1DF1F-7D84-41AB-A4B8-C616B648FFE1}"/>
              </a:ext>
            </a:extLst>
          </p:cNvPr>
          <p:cNvSpPr>
            <a:spLocks noGrp="1"/>
          </p:cNvSpPr>
          <p:nvPr>
            <p:ph type="sldNum" sz="quarter" idx="11"/>
          </p:nvPr>
        </p:nvSpPr>
        <p:spPr/>
        <p:txBody>
          <a:bodyPr/>
          <a:lstStyle/>
          <a:p>
            <a:r>
              <a:rPr lang="en-US"/>
              <a:t>Page </a:t>
            </a:r>
            <a:fld id="{15EBE321-CBB1-4E91-BD14-37C8D44326FB}"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Actions are Possible?</a:t>
            </a:r>
            <a:br>
              <a:rPr lang="en-US" dirty="0"/>
            </a:br>
            <a:r>
              <a:rPr lang="en-US" dirty="0"/>
              <a:t>Preventive N-1 Operation </a:t>
            </a:r>
            <a:r>
              <a:rPr lang="en-US" dirty="0">
                <a:sym typeface="Wingdings" panose="05000000000000000000" pitchFamily="2" charset="2"/>
              </a:rPr>
              <a:t> state of the art</a:t>
            </a:r>
            <a:endParaRPr lang="en-US" dirty="0"/>
          </a:p>
        </p:txBody>
      </p:sp>
      <p:grpSp>
        <p:nvGrpSpPr>
          <p:cNvPr id="6" name="Group 5">
            <a:extLst>
              <a:ext uri="{FF2B5EF4-FFF2-40B4-BE49-F238E27FC236}">
                <a16:creationId xmlns:a16="http://schemas.microsoft.com/office/drawing/2014/main" id="{3E205142-C0A8-4F32-87ED-35A9D38EEBA3}"/>
              </a:ext>
            </a:extLst>
          </p:cNvPr>
          <p:cNvGrpSpPr/>
          <p:nvPr/>
        </p:nvGrpSpPr>
        <p:grpSpPr>
          <a:xfrm>
            <a:off x="390322" y="1627473"/>
            <a:ext cx="7393264" cy="4689063"/>
            <a:chOff x="390525" y="1626534"/>
            <a:chExt cx="7397115" cy="4691505"/>
          </a:xfrm>
        </p:grpSpPr>
        <p:sp>
          <p:nvSpPr>
            <p:cNvPr id="44" name="Rectangle 4"/>
            <p:cNvSpPr>
              <a:spLocks noChangeArrowheads="1"/>
            </p:cNvSpPr>
            <p:nvPr/>
          </p:nvSpPr>
          <p:spPr bwMode="auto">
            <a:xfrm>
              <a:off x="414972" y="1626534"/>
              <a:ext cx="7372668" cy="4691505"/>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p>
              <a:pPr defTabSz="913943">
                <a:defRPr/>
              </a:pPr>
              <a:endParaRPr lang="de-DE" sz="1799" kern="0" dirty="0">
                <a:solidFill>
                  <a:sysClr val="windowText" lastClr="000000"/>
                </a:solidFill>
              </a:endParaRPr>
            </a:p>
          </p:txBody>
        </p:sp>
        <p:sp>
          <p:nvSpPr>
            <p:cNvPr id="25" name="Freeform 5"/>
            <p:cNvSpPr>
              <a:spLocks/>
            </p:cNvSpPr>
            <p:nvPr/>
          </p:nvSpPr>
          <p:spPr bwMode="auto">
            <a:xfrm rot="401615">
              <a:off x="1479885" y="2320632"/>
              <a:ext cx="3809161" cy="1495425"/>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9525">
              <a:solidFill>
                <a:srgbClr val="000000"/>
              </a:solidFill>
              <a:round/>
              <a:headEnd/>
              <a:tailEnd/>
            </a:ln>
            <a:effectLst/>
          </p:spPr>
          <p:txBody>
            <a:bodyPr/>
            <a:lstStyle/>
            <a:p>
              <a:pPr defTabSz="913943">
                <a:defRPr/>
              </a:pPr>
              <a:endParaRPr lang="de-DE" sz="1799" kern="0">
                <a:solidFill>
                  <a:sysClr val="windowText" lastClr="000000"/>
                </a:solidFill>
              </a:endParaRPr>
            </a:p>
          </p:txBody>
        </p:sp>
        <p:sp>
          <p:nvSpPr>
            <p:cNvPr id="26" name="Freeform 6"/>
            <p:cNvSpPr>
              <a:spLocks/>
            </p:cNvSpPr>
            <p:nvPr/>
          </p:nvSpPr>
          <p:spPr bwMode="auto">
            <a:xfrm>
              <a:off x="1168399" y="1782764"/>
              <a:ext cx="5672667" cy="588962"/>
            </a:xfrm>
            <a:custGeom>
              <a:avLst/>
              <a:gdLst/>
              <a:ahLst/>
              <a:cxnLst>
                <a:cxn ang="0">
                  <a:pos x="0" y="0"/>
                </a:cxn>
                <a:cxn ang="0">
                  <a:pos x="635" y="454"/>
                </a:cxn>
                <a:cxn ang="0">
                  <a:pos x="1633" y="499"/>
                </a:cxn>
                <a:cxn ang="0">
                  <a:pos x="1815" y="499"/>
                </a:cxn>
              </a:cxnLst>
              <a:rect l="0" t="0" r="r" b="b"/>
              <a:pathLst>
                <a:path w="1830" h="537">
                  <a:moveTo>
                    <a:pt x="0" y="0"/>
                  </a:moveTo>
                  <a:cubicBezTo>
                    <a:pt x="181" y="185"/>
                    <a:pt x="363" y="371"/>
                    <a:pt x="635" y="454"/>
                  </a:cubicBezTo>
                  <a:cubicBezTo>
                    <a:pt x="907" y="537"/>
                    <a:pt x="1436" y="491"/>
                    <a:pt x="1633" y="499"/>
                  </a:cubicBezTo>
                  <a:cubicBezTo>
                    <a:pt x="1830" y="507"/>
                    <a:pt x="1822" y="503"/>
                    <a:pt x="1815" y="499"/>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7" name="Freeform 7"/>
            <p:cNvSpPr>
              <a:spLocks/>
            </p:cNvSpPr>
            <p:nvPr/>
          </p:nvSpPr>
          <p:spPr bwMode="auto">
            <a:xfrm>
              <a:off x="900113" y="2935287"/>
              <a:ext cx="5449887" cy="3219979"/>
            </a:xfrm>
            <a:custGeom>
              <a:avLst/>
              <a:gdLst/>
              <a:ahLst/>
              <a:cxnLst>
                <a:cxn ang="0">
                  <a:pos x="0" y="0"/>
                </a:cxn>
                <a:cxn ang="0">
                  <a:pos x="861" y="181"/>
                </a:cxn>
                <a:cxn ang="0">
                  <a:pos x="1769" y="635"/>
                </a:cxn>
              </a:cxnLst>
              <a:rect l="0" t="0" r="r" b="b"/>
              <a:pathLst>
                <a:path w="1769" h="635">
                  <a:moveTo>
                    <a:pt x="0" y="0"/>
                  </a:moveTo>
                  <a:cubicBezTo>
                    <a:pt x="283" y="37"/>
                    <a:pt x="566" y="75"/>
                    <a:pt x="861" y="181"/>
                  </a:cubicBezTo>
                  <a:cubicBezTo>
                    <a:pt x="1156" y="287"/>
                    <a:pt x="1462" y="461"/>
                    <a:pt x="1769" y="635"/>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9" name="Text Box 9"/>
            <p:cNvSpPr txBox="1">
              <a:spLocks noChangeArrowheads="1"/>
            </p:cNvSpPr>
            <p:nvPr/>
          </p:nvSpPr>
          <p:spPr bwMode="auto">
            <a:xfrm>
              <a:off x="5402263" y="1962680"/>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0" name="Text Box 10"/>
            <p:cNvSpPr txBox="1">
              <a:spLocks noChangeArrowheads="1"/>
            </p:cNvSpPr>
            <p:nvPr/>
          </p:nvSpPr>
          <p:spPr bwMode="auto">
            <a:xfrm rot="2553293">
              <a:off x="5067623" y="5622715"/>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9" name="Oval 19"/>
            <p:cNvSpPr>
              <a:spLocks noChangeArrowheads="1"/>
            </p:cNvSpPr>
            <p:nvPr/>
          </p:nvSpPr>
          <p:spPr bwMode="auto">
            <a:xfrm>
              <a:off x="1376363" y="2664354"/>
              <a:ext cx="117475" cy="123825"/>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nvGrpSpPr>
            <p:cNvPr id="3" name="Group 20"/>
            <p:cNvGrpSpPr>
              <a:grpSpLocks/>
            </p:cNvGrpSpPr>
            <p:nvPr/>
          </p:nvGrpSpPr>
          <p:grpSpPr bwMode="auto">
            <a:xfrm>
              <a:off x="4684449" y="2404932"/>
              <a:ext cx="1332309" cy="1265043"/>
              <a:chOff x="1527" y="590"/>
              <a:chExt cx="1119" cy="889"/>
            </a:xfrm>
          </p:grpSpPr>
          <p:sp>
            <p:nvSpPr>
              <p:cNvPr id="41" name="Text Box 21"/>
              <p:cNvSpPr txBox="1">
                <a:spLocks noChangeArrowheads="1"/>
              </p:cNvSpPr>
              <p:nvPr/>
            </p:nvSpPr>
            <p:spPr bwMode="auto">
              <a:xfrm>
                <a:off x="1527" y="590"/>
                <a:ext cx="1119" cy="216"/>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POST-EVENT</a:t>
                </a:r>
                <a:endParaRPr lang="en-US" sz="1399" kern="0" dirty="0">
                  <a:solidFill>
                    <a:srgbClr val="949EAA"/>
                  </a:solidFill>
                </a:endParaRPr>
              </a:p>
            </p:txBody>
          </p:sp>
          <p:sp>
            <p:nvSpPr>
              <p:cNvPr id="42" name="Oval 22"/>
              <p:cNvSpPr>
                <a:spLocks noChangeArrowheads="1"/>
              </p:cNvSpPr>
              <p:nvPr/>
            </p:nvSpPr>
            <p:spPr bwMode="auto">
              <a:xfrm>
                <a:off x="1977" y="1389"/>
                <a:ext cx="91" cy="90"/>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grpSp>
          <p:nvGrpSpPr>
            <p:cNvPr id="4" name="Gruppieren 48"/>
            <p:cNvGrpSpPr/>
            <p:nvPr/>
          </p:nvGrpSpPr>
          <p:grpSpPr>
            <a:xfrm>
              <a:off x="4624388" y="2703362"/>
              <a:ext cx="1580521" cy="2721096"/>
              <a:chOff x="7624763" y="2750987"/>
              <a:chExt cx="1580521" cy="2721096"/>
            </a:xfrm>
          </p:grpSpPr>
          <p:grpSp>
            <p:nvGrpSpPr>
              <p:cNvPr id="5" name="Gruppieren 46"/>
              <p:cNvGrpSpPr/>
              <p:nvPr/>
            </p:nvGrpSpPr>
            <p:grpSpPr>
              <a:xfrm>
                <a:off x="7624763" y="2750987"/>
                <a:ext cx="1580521" cy="2721096"/>
                <a:chOff x="7681913" y="2820837"/>
                <a:chExt cx="1580521" cy="2721096"/>
              </a:xfrm>
            </p:grpSpPr>
            <p:sp>
              <p:nvSpPr>
                <p:cNvPr id="167940" name="Rectangle 4" descr="Diagonal weit nach oben"/>
                <p:cNvSpPr>
                  <a:spLocks noChangeArrowheads="1"/>
                </p:cNvSpPr>
                <p:nvPr/>
              </p:nvSpPr>
              <p:spPr bwMode="auto">
                <a:xfrm rot="16822600">
                  <a:off x="7271709" y="3551208"/>
                  <a:ext cx="2628900" cy="1352550"/>
                </a:xfrm>
                <a:prstGeom prst="rect">
                  <a:avLst/>
                </a:prstGeom>
                <a:pattFill prst="wdUpDiag">
                  <a:fgClr>
                    <a:srgbClr val="000000"/>
                  </a:fgClr>
                  <a:bgClr>
                    <a:srgbClr val="D8D8D8"/>
                  </a:bgClr>
                </a:pattFill>
                <a:ln w="9525">
                  <a:noFill/>
                  <a:miter lim="800000"/>
                  <a:headEnd/>
                  <a:tailEnd/>
                </a:ln>
              </p:spPr>
              <p:txBody>
                <a:bodyPr vert="horz" wrap="square" lIns="91392" tIns="45696" rIns="91392" bIns="45696" numCol="1" anchor="t" anchorCtr="0" compatLnSpc="1">
                  <a:prstTxWarp prst="textNoShape">
                    <a:avLst/>
                  </a:prstTxWarp>
                </a:bodyPr>
                <a:lstStyle/>
                <a:p>
                  <a:endParaRPr lang="de-DE" sz="1799" dirty="0"/>
                </a:p>
              </p:txBody>
            </p:sp>
            <p:cxnSp>
              <p:nvCxnSpPr>
                <p:cNvPr id="36" name="Gerade Verbindung 35"/>
                <p:cNvCxnSpPr/>
                <p:nvPr/>
              </p:nvCxnSpPr>
              <p:spPr bwMode="auto">
                <a:xfrm flipH="1">
                  <a:off x="7681913" y="2820837"/>
                  <a:ext cx="478677" cy="2584601"/>
                </a:xfrm>
                <a:prstGeom prst="line">
                  <a:avLst/>
                </a:prstGeom>
                <a:solidFill>
                  <a:schemeClr val="tx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8" name="Textfeld 47"/>
              <p:cNvSpPr txBox="1"/>
              <p:nvPr/>
            </p:nvSpPr>
            <p:spPr>
              <a:xfrm>
                <a:off x="8126068" y="3886200"/>
                <a:ext cx="751809" cy="492443"/>
              </a:xfrm>
              <a:prstGeom prst="rect">
                <a:avLst/>
              </a:prstGeom>
              <a:solidFill>
                <a:schemeClr val="bg1">
                  <a:lumMod val="85000"/>
                </a:schemeClr>
              </a:solidFill>
            </p:spPr>
            <p:txBody>
              <a:bodyPr wrap="none" lIns="0" tIns="0" rIns="0" bIns="0" rtlCol="0">
                <a:spAutoFit/>
              </a:bodyPr>
              <a:lstStyle/>
              <a:p>
                <a:pPr algn="ctr"/>
                <a:r>
                  <a:rPr lang="en-US" sz="1599" dirty="0"/>
                  <a:t>Thermal</a:t>
                </a:r>
              </a:p>
              <a:p>
                <a:pPr algn="ctr"/>
                <a:r>
                  <a:rPr lang="en-US" sz="1599" dirty="0"/>
                  <a:t>limit</a:t>
                </a:r>
              </a:p>
            </p:txBody>
          </p:sp>
        </p:grpSp>
        <p:sp>
          <p:nvSpPr>
            <p:cNvPr id="35" name="Freeform 5"/>
            <p:cNvSpPr>
              <a:spLocks/>
            </p:cNvSpPr>
            <p:nvPr/>
          </p:nvSpPr>
          <p:spPr bwMode="auto">
            <a:xfrm rot="401615">
              <a:off x="651210" y="2196807"/>
              <a:ext cx="3809161" cy="1495425"/>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28575">
              <a:solidFill>
                <a:srgbClr val="92D050"/>
              </a:solidFill>
              <a:round/>
              <a:headEnd/>
              <a:tailEnd/>
            </a:ln>
            <a:effectLst/>
          </p:spPr>
          <p:txBody>
            <a:bodyPr/>
            <a:lstStyle/>
            <a:p>
              <a:pPr defTabSz="913943">
                <a:defRPr/>
              </a:pPr>
              <a:endParaRPr lang="de-DE" sz="1799" kern="0">
                <a:solidFill>
                  <a:sysClr val="windowText" lastClr="000000"/>
                </a:solidFill>
              </a:endParaRPr>
            </a:p>
          </p:txBody>
        </p:sp>
        <p:sp>
          <p:nvSpPr>
            <p:cNvPr id="37" name="Text Box 11"/>
            <p:cNvSpPr txBox="1">
              <a:spLocks noChangeArrowheads="1"/>
            </p:cNvSpPr>
            <p:nvPr/>
          </p:nvSpPr>
          <p:spPr bwMode="auto">
            <a:xfrm>
              <a:off x="442383" y="2043114"/>
              <a:ext cx="1213794" cy="307777"/>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PRE-EVENT</a:t>
              </a:r>
              <a:endParaRPr lang="en-US" sz="1399" kern="0" dirty="0">
                <a:solidFill>
                  <a:srgbClr val="949EAA"/>
                </a:solidFill>
              </a:endParaRPr>
            </a:p>
          </p:txBody>
        </p:sp>
        <p:sp>
          <p:nvSpPr>
            <p:cNvPr id="38" name="Oval 19"/>
            <p:cNvSpPr>
              <a:spLocks noChangeArrowheads="1"/>
            </p:cNvSpPr>
            <p:nvPr/>
          </p:nvSpPr>
          <p:spPr bwMode="auto">
            <a:xfrm>
              <a:off x="547688" y="2540529"/>
              <a:ext cx="117475" cy="123825"/>
            </a:xfrm>
            <a:prstGeom prst="ellipse">
              <a:avLst/>
            </a:prstGeom>
            <a:noFill/>
            <a:ln w="28575">
              <a:solidFill>
                <a:srgbClr val="92D050"/>
              </a:solidFill>
              <a:round/>
              <a:headEnd/>
              <a:tailEnd/>
            </a:ln>
            <a:effectLst/>
          </p:spPr>
          <p:txBody>
            <a:bodyPr wrap="none" anchor="ctr"/>
            <a:lstStyle/>
            <a:p>
              <a:pPr defTabSz="913943">
                <a:defRPr/>
              </a:pPr>
              <a:endParaRPr lang="de-DE" sz="1799" kern="0">
                <a:solidFill>
                  <a:sysClr val="windowText" lastClr="000000"/>
                </a:solidFill>
              </a:endParaRPr>
            </a:p>
          </p:txBody>
        </p:sp>
        <p:sp>
          <p:nvSpPr>
            <p:cNvPr id="40" name="Oval 19"/>
            <p:cNvSpPr>
              <a:spLocks noChangeArrowheads="1"/>
            </p:cNvSpPr>
            <p:nvPr/>
          </p:nvSpPr>
          <p:spPr bwMode="auto">
            <a:xfrm>
              <a:off x="4405313" y="3378729"/>
              <a:ext cx="117475" cy="123825"/>
            </a:xfrm>
            <a:prstGeom prst="ellipse">
              <a:avLst/>
            </a:prstGeom>
            <a:noFill/>
            <a:ln w="28575">
              <a:solidFill>
                <a:srgbClr val="92D050"/>
              </a:solidFill>
              <a:round/>
              <a:headEnd/>
              <a:tailEnd/>
            </a:ln>
            <a:effectLst/>
          </p:spPr>
          <p:txBody>
            <a:bodyPr wrap="none" anchor="ctr"/>
            <a:lstStyle/>
            <a:p>
              <a:pPr defTabSz="913943">
                <a:defRPr/>
              </a:pPr>
              <a:endParaRPr lang="de-DE" sz="1799" kern="0">
                <a:solidFill>
                  <a:sysClr val="windowText" lastClr="000000"/>
                </a:solidFill>
              </a:endParaRPr>
            </a:p>
          </p:txBody>
        </p:sp>
        <p:sp>
          <p:nvSpPr>
            <p:cNvPr id="43" name="Pfeil nach links 42"/>
            <p:cNvSpPr/>
            <p:nvPr/>
          </p:nvSpPr>
          <p:spPr bwMode="auto">
            <a:xfrm rot="1098572">
              <a:off x="390525" y="3143251"/>
              <a:ext cx="2343150" cy="828675"/>
            </a:xfrm>
            <a:prstGeom prst="leftArrow">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44" tIns="53972" rIns="107944" bIns="53972" numCol="1" spcCol="72000" rtlCol="0" anchor="ctr">
              <a:noAutofit/>
            </a:bodyPr>
            <a:lstStyle/>
            <a:p>
              <a:pPr algn="ctr">
                <a:spcBef>
                  <a:spcPct val="0"/>
                </a:spcBef>
                <a:buFont typeface="Wingdings" charset="0"/>
                <a:buNone/>
              </a:pPr>
              <a:r>
                <a:rPr lang="en-US" sz="1199" b="1" dirty="0"/>
                <a:t>Preventive change of system state</a:t>
              </a:r>
            </a:p>
          </p:txBody>
        </p:sp>
      </p:grpSp>
      <p:sp>
        <p:nvSpPr>
          <p:cNvPr id="45" name="Textfeld 44"/>
          <p:cNvSpPr txBox="1"/>
          <p:nvPr/>
        </p:nvSpPr>
        <p:spPr>
          <a:xfrm>
            <a:off x="7806202" y="1629713"/>
            <a:ext cx="4385798" cy="4674340"/>
          </a:xfrm>
          <a:prstGeom prst="rect">
            <a:avLst/>
          </a:prstGeom>
          <a:noFill/>
        </p:spPr>
        <p:txBody>
          <a:bodyPr wrap="square" lIns="0" tIns="0" rIns="0" bIns="0" rtlCol="0">
            <a:noAutofit/>
          </a:bodyPr>
          <a:lstStyle/>
          <a:p>
            <a:pPr>
              <a:lnSpc>
                <a:spcPct val="150000"/>
              </a:lnSpc>
            </a:pPr>
            <a:r>
              <a:rPr lang="en-US" sz="1999" dirty="0"/>
              <a:t>State of the art: Operation Philosophy</a:t>
            </a:r>
          </a:p>
          <a:p>
            <a:pPr marL="266567" indent="-266567">
              <a:lnSpc>
                <a:spcPct val="150000"/>
              </a:lnSpc>
              <a:buFont typeface="Arial" pitchFamily="34" charset="0"/>
              <a:buChar char="•"/>
            </a:pPr>
            <a:r>
              <a:rPr lang="en-US" sz="1799" dirty="0"/>
              <a:t>Change of schedule</a:t>
            </a:r>
          </a:p>
          <a:p>
            <a:pPr marL="266567" indent="-266567">
              <a:lnSpc>
                <a:spcPct val="150000"/>
              </a:lnSpc>
              <a:buFont typeface="Arial" pitchFamily="34" charset="0"/>
              <a:buChar char="•"/>
            </a:pPr>
            <a:r>
              <a:rPr lang="en-US" sz="1799" dirty="0"/>
              <a:t>Re-dispatch</a:t>
            </a:r>
          </a:p>
        </p:txBody>
      </p:sp>
      <p:sp>
        <p:nvSpPr>
          <p:cNvPr id="7" name="Fußzeilenplatzhalter 6">
            <a:extLst>
              <a:ext uri="{FF2B5EF4-FFF2-40B4-BE49-F238E27FC236}">
                <a16:creationId xmlns:a16="http://schemas.microsoft.com/office/drawing/2014/main" id="{C0D88993-F722-4E2B-9A15-BA6118765549}"/>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8" name="Foliennummernplatzhalter 7">
            <a:extLst>
              <a:ext uri="{FF2B5EF4-FFF2-40B4-BE49-F238E27FC236}">
                <a16:creationId xmlns:a16="http://schemas.microsoft.com/office/drawing/2014/main" id="{54C63F0A-D347-4DF0-8992-21D3472FB88C}"/>
              </a:ext>
            </a:extLst>
          </p:cNvPr>
          <p:cNvSpPr>
            <a:spLocks noGrp="1"/>
          </p:cNvSpPr>
          <p:nvPr>
            <p:ph type="sldNum" sz="quarter" idx="11"/>
          </p:nvPr>
        </p:nvSpPr>
        <p:spPr/>
        <p:txBody>
          <a:bodyPr/>
          <a:lstStyle/>
          <a:p>
            <a:r>
              <a:rPr lang="en-US"/>
              <a:t>Page </a:t>
            </a:r>
            <a:fld id="{15EBE321-CBB1-4E91-BD14-37C8D44326F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Actions are Possible?</a:t>
            </a:r>
            <a:br>
              <a:rPr lang="en-US" dirty="0"/>
            </a:br>
            <a:r>
              <a:rPr lang="en-US" dirty="0"/>
              <a:t>Change of limits where possible</a:t>
            </a:r>
          </a:p>
        </p:txBody>
      </p:sp>
      <p:grpSp>
        <p:nvGrpSpPr>
          <p:cNvPr id="6" name="Group 5">
            <a:extLst>
              <a:ext uri="{FF2B5EF4-FFF2-40B4-BE49-F238E27FC236}">
                <a16:creationId xmlns:a16="http://schemas.microsoft.com/office/drawing/2014/main" id="{F8672335-D854-4B9B-8FC5-906AAD36B1A6}"/>
              </a:ext>
            </a:extLst>
          </p:cNvPr>
          <p:cNvGrpSpPr/>
          <p:nvPr/>
        </p:nvGrpSpPr>
        <p:grpSpPr>
          <a:xfrm>
            <a:off x="414756" y="1627473"/>
            <a:ext cx="7368830" cy="4689063"/>
            <a:chOff x="414972" y="1626534"/>
            <a:chExt cx="7372668" cy="4691505"/>
          </a:xfrm>
        </p:grpSpPr>
        <p:sp>
          <p:nvSpPr>
            <p:cNvPr id="24" name="Rectangle 4"/>
            <p:cNvSpPr>
              <a:spLocks noChangeArrowheads="1"/>
            </p:cNvSpPr>
            <p:nvPr/>
          </p:nvSpPr>
          <p:spPr bwMode="auto">
            <a:xfrm>
              <a:off x="414972" y="1626534"/>
              <a:ext cx="7372668" cy="4691505"/>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p>
              <a:pPr defTabSz="913943">
                <a:defRPr/>
              </a:pPr>
              <a:endParaRPr lang="de-DE" sz="1799" kern="0" dirty="0">
                <a:solidFill>
                  <a:sysClr val="windowText" lastClr="000000"/>
                </a:solidFill>
              </a:endParaRPr>
            </a:p>
          </p:txBody>
        </p:sp>
        <p:sp>
          <p:nvSpPr>
            <p:cNvPr id="25" name="Freeform 5"/>
            <p:cNvSpPr>
              <a:spLocks/>
            </p:cNvSpPr>
            <p:nvPr/>
          </p:nvSpPr>
          <p:spPr bwMode="auto">
            <a:xfrm rot="401615">
              <a:off x="1489410" y="2320632"/>
              <a:ext cx="3809161" cy="1495425"/>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9525">
              <a:solidFill>
                <a:srgbClr val="000000"/>
              </a:solidFill>
              <a:round/>
              <a:headEnd/>
              <a:tailEnd/>
            </a:ln>
            <a:effectLst/>
          </p:spPr>
          <p:txBody>
            <a:bodyPr/>
            <a:lstStyle/>
            <a:p>
              <a:pPr defTabSz="913943">
                <a:defRPr/>
              </a:pPr>
              <a:endParaRPr lang="de-DE" sz="1799" kern="0">
                <a:solidFill>
                  <a:sysClr val="windowText" lastClr="000000"/>
                </a:solidFill>
              </a:endParaRPr>
            </a:p>
          </p:txBody>
        </p:sp>
        <p:sp>
          <p:nvSpPr>
            <p:cNvPr id="26" name="Freeform 6"/>
            <p:cNvSpPr>
              <a:spLocks/>
            </p:cNvSpPr>
            <p:nvPr/>
          </p:nvSpPr>
          <p:spPr bwMode="auto">
            <a:xfrm>
              <a:off x="1168399" y="1782764"/>
              <a:ext cx="5672667" cy="588962"/>
            </a:xfrm>
            <a:custGeom>
              <a:avLst/>
              <a:gdLst/>
              <a:ahLst/>
              <a:cxnLst>
                <a:cxn ang="0">
                  <a:pos x="0" y="0"/>
                </a:cxn>
                <a:cxn ang="0">
                  <a:pos x="635" y="454"/>
                </a:cxn>
                <a:cxn ang="0">
                  <a:pos x="1633" y="499"/>
                </a:cxn>
                <a:cxn ang="0">
                  <a:pos x="1815" y="499"/>
                </a:cxn>
              </a:cxnLst>
              <a:rect l="0" t="0" r="r" b="b"/>
              <a:pathLst>
                <a:path w="1830" h="537">
                  <a:moveTo>
                    <a:pt x="0" y="0"/>
                  </a:moveTo>
                  <a:cubicBezTo>
                    <a:pt x="181" y="185"/>
                    <a:pt x="363" y="371"/>
                    <a:pt x="635" y="454"/>
                  </a:cubicBezTo>
                  <a:cubicBezTo>
                    <a:pt x="907" y="537"/>
                    <a:pt x="1436" y="491"/>
                    <a:pt x="1633" y="499"/>
                  </a:cubicBezTo>
                  <a:cubicBezTo>
                    <a:pt x="1830" y="507"/>
                    <a:pt x="1822" y="503"/>
                    <a:pt x="1815" y="499"/>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7" name="Freeform 7"/>
            <p:cNvSpPr>
              <a:spLocks/>
            </p:cNvSpPr>
            <p:nvPr/>
          </p:nvSpPr>
          <p:spPr bwMode="auto">
            <a:xfrm>
              <a:off x="900113" y="2935287"/>
              <a:ext cx="5449887" cy="3219979"/>
            </a:xfrm>
            <a:custGeom>
              <a:avLst/>
              <a:gdLst/>
              <a:ahLst/>
              <a:cxnLst>
                <a:cxn ang="0">
                  <a:pos x="0" y="0"/>
                </a:cxn>
                <a:cxn ang="0">
                  <a:pos x="861" y="181"/>
                </a:cxn>
                <a:cxn ang="0">
                  <a:pos x="1769" y="635"/>
                </a:cxn>
              </a:cxnLst>
              <a:rect l="0" t="0" r="r" b="b"/>
              <a:pathLst>
                <a:path w="1769" h="635">
                  <a:moveTo>
                    <a:pt x="0" y="0"/>
                  </a:moveTo>
                  <a:cubicBezTo>
                    <a:pt x="283" y="37"/>
                    <a:pt x="566" y="75"/>
                    <a:pt x="861" y="181"/>
                  </a:cubicBezTo>
                  <a:cubicBezTo>
                    <a:pt x="1156" y="287"/>
                    <a:pt x="1462" y="461"/>
                    <a:pt x="1769" y="635"/>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9" name="Text Box 9"/>
            <p:cNvSpPr txBox="1">
              <a:spLocks noChangeArrowheads="1"/>
            </p:cNvSpPr>
            <p:nvPr/>
          </p:nvSpPr>
          <p:spPr bwMode="auto">
            <a:xfrm>
              <a:off x="5402263" y="1962680"/>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0" name="Text Box 10"/>
            <p:cNvSpPr txBox="1">
              <a:spLocks noChangeArrowheads="1"/>
            </p:cNvSpPr>
            <p:nvPr/>
          </p:nvSpPr>
          <p:spPr bwMode="auto">
            <a:xfrm rot="2553293">
              <a:off x="5067623" y="5622715"/>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1" name="Text Box 11"/>
            <p:cNvSpPr txBox="1">
              <a:spLocks noChangeArrowheads="1"/>
            </p:cNvSpPr>
            <p:nvPr/>
          </p:nvSpPr>
          <p:spPr bwMode="auto">
            <a:xfrm>
              <a:off x="521758" y="2338389"/>
              <a:ext cx="1213794" cy="307777"/>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PRE-EVENT</a:t>
              </a:r>
              <a:endParaRPr lang="en-US" sz="1399" kern="0" dirty="0">
                <a:solidFill>
                  <a:srgbClr val="949EAA"/>
                </a:solidFill>
              </a:endParaRPr>
            </a:p>
          </p:txBody>
        </p:sp>
        <p:sp>
          <p:nvSpPr>
            <p:cNvPr id="39" name="Oval 19"/>
            <p:cNvSpPr>
              <a:spLocks noChangeArrowheads="1"/>
            </p:cNvSpPr>
            <p:nvPr/>
          </p:nvSpPr>
          <p:spPr bwMode="auto">
            <a:xfrm>
              <a:off x="1385888" y="2664354"/>
              <a:ext cx="117475" cy="123825"/>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nvGrpSpPr>
            <p:cNvPr id="3" name="Group 20"/>
            <p:cNvGrpSpPr>
              <a:grpSpLocks/>
            </p:cNvGrpSpPr>
            <p:nvPr/>
          </p:nvGrpSpPr>
          <p:grpSpPr bwMode="auto">
            <a:xfrm>
              <a:off x="4227854" y="2477032"/>
              <a:ext cx="1332309" cy="1166856"/>
              <a:chOff x="1186" y="659"/>
              <a:chExt cx="1119" cy="820"/>
            </a:xfrm>
          </p:grpSpPr>
          <p:sp>
            <p:nvSpPr>
              <p:cNvPr id="41" name="Text Box 21"/>
              <p:cNvSpPr txBox="1">
                <a:spLocks noChangeArrowheads="1"/>
              </p:cNvSpPr>
              <p:nvPr/>
            </p:nvSpPr>
            <p:spPr bwMode="auto">
              <a:xfrm>
                <a:off x="1186" y="659"/>
                <a:ext cx="1119" cy="216"/>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POST-EVENT</a:t>
                </a:r>
                <a:endParaRPr lang="en-US" sz="1399" kern="0" dirty="0">
                  <a:solidFill>
                    <a:srgbClr val="949EAA"/>
                  </a:solidFill>
                </a:endParaRPr>
              </a:p>
            </p:txBody>
          </p:sp>
          <p:sp>
            <p:nvSpPr>
              <p:cNvPr id="42" name="Oval 22"/>
              <p:cNvSpPr>
                <a:spLocks noChangeArrowheads="1"/>
              </p:cNvSpPr>
              <p:nvPr/>
            </p:nvSpPr>
            <p:spPr bwMode="auto">
              <a:xfrm>
                <a:off x="1977" y="1389"/>
                <a:ext cx="91" cy="90"/>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grpSp>
          <p:nvGrpSpPr>
            <p:cNvPr id="4" name="Gruppieren 48"/>
            <p:cNvGrpSpPr/>
            <p:nvPr/>
          </p:nvGrpSpPr>
          <p:grpSpPr>
            <a:xfrm>
              <a:off x="5143805" y="2373615"/>
              <a:ext cx="1580521" cy="2721096"/>
              <a:chOff x="7624763" y="2750987"/>
              <a:chExt cx="1580521" cy="2721096"/>
            </a:xfrm>
          </p:grpSpPr>
          <p:grpSp>
            <p:nvGrpSpPr>
              <p:cNvPr id="5" name="Gruppieren 46"/>
              <p:cNvGrpSpPr/>
              <p:nvPr/>
            </p:nvGrpSpPr>
            <p:grpSpPr>
              <a:xfrm>
                <a:off x="7624763" y="2750987"/>
                <a:ext cx="1580521" cy="2721096"/>
                <a:chOff x="7681913" y="2820837"/>
                <a:chExt cx="1580521" cy="2721096"/>
              </a:xfrm>
            </p:grpSpPr>
            <p:sp>
              <p:nvSpPr>
                <p:cNvPr id="167940" name="Rectangle 4" descr="Diagonal weit nach oben"/>
                <p:cNvSpPr>
                  <a:spLocks noChangeArrowheads="1"/>
                </p:cNvSpPr>
                <p:nvPr/>
              </p:nvSpPr>
              <p:spPr bwMode="auto">
                <a:xfrm rot="16822600">
                  <a:off x="7271709" y="3551208"/>
                  <a:ext cx="2628900" cy="1352550"/>
                </a:xfrm>
                <a:prstGeom prst="rect">
                  <a:avLst/>
                </a:prstGeom>
                <a:pattFill prst="wdUpDiag">
                  <a:fgClr>
                    <a:srgbClr val="000000"/>
                  </a:fgClr>
                  <a:bgClr>
                    <a:srgbClr val="D8D8D8"/>
                  </a:bgClr>
                </a:pattFill>
                <a:ln w="9525">
                  <a:noFill/>
                  <a:miter lim="800000"/>
                  <a:headEnd/>
                  <a:tailEnd/>
                </a:ln>
              </p:spPr>
              <p:txBody>
                <a:bodyPr vert="horz" wrap="square" lIns="91392" tIns="45696" rIns="91392" bIns="45696" numCol="1" anchor="t" anchorCtr="0" compatLnSpc="1">
                  <a:prstTxWarp prst="textNoShape">
                    <a:avLst/>
                  </a:prstTxWarp>
                </a:bodyPr>
                <a:lstStyle/>
                <a:p>
                  <a:endParaRPr lang="de-DE" sz="1799" dirty="0"/>
                </a:p>
              </p:txBody>
            </p:sp>
            <p:cxnSp>
              <p:nvCxnSpPr>
                <p:cNvPr id="36" name="Gerade Verbindung 35"/>
                <p:cNvCxnSpPr/>
                <p:nvPr/>
              </p:nvCxnSpPr>
              <p:spPr bwMode="auto">
                <a:xfrm flipH="1">
                  <a:off x="7681913" y="2820837"/>
                  <a:ext cx="478677" cy="2584601"/>
                </a:xfrm>
                <a:prstGeom prst="line">
                  <a:avLst/>
                </a:prstGeom>
                <a:solidFill>
                  <a:schemeClr val="tx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8" name="Textfeld 47"/>
              <p:cNvSpPr txBox="1"/>
              <p:nvPr/>
            </p:nvSpPr>
            <p:spPr>
              <a:xfrm>
                <a:off x="8126068" y="3886200"/>
                <a:ext cx="751809" cy="492443"/>
              </a:xfrm>
              <a:prstGeom prst="rect">
                <a:avLst/>
              </a:prstGeom>
              <a:solidFill>
                <a:schemeClr val="bg1">
                  <a:lumMod val="85000"/>
                </a:schemeClr>
              </a:solidFill>
            </p:spPr>
            <p:txBody>
              <a:bodyPr wrap="none" lIns="0" tIns="0" rIns="0" bIns="0" rtlCol="0">
                <a:spAutoFit/>
              </a:bodyPr>
              <a:lstStyle/>
              <a:p>
                <a:pPr algn="ctr"/>
                <a:r>
                  <a:rPr lang="en-US" sz="1599" dirty="0"/>
                  <a:t>Thermal</a:t>
                </a:r>
              </a:p>
              <a:p>
                <a:pPr algn="ctr"/>
                <a:r>
                  <a:rPr lang="en-US" sz="1599" dirty="0"/>
                  <a:t>limit</a:t>
                </a:r>
              </a:p>
            </p:txBody>
          </p:sp>
        </p:grpSp>
        <p:sp>
          <p:nvSpPr>
            <p:cNvPr id="34" name="Pfeil nach rechts 33"/>
            <p:cNvSpPr/>
            <p:nvPr/>
          </p:nvSpPr>
          <p:spPr bwMode="auto">
            <a:xfrm rot="662680">
              <a:off x="5014287" y="2791782"/>
              <a:ext cx="2653763" cy="1029366"/>
            </a:xfrm>
            <a:prstGeom prst="rightArrow">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44" tIns="53972" rIns="107944" bIns="53972" numCol="1" spcCol="72000" rtlCol="0" anchor="ctr">
              <a:noAutofit/>
            </a:bodyPr>
            <a:lstStyle/>
            <a:p>
              <a:pPr algn="ctr">
                <a:spcBef>
                  <a:spcPct val="0"/>
                </a:spcBef>
                <a:buFont typeface="Wingdings" charset="0"/>
                <a:buNone/>
              </a:pPr>
              <a:r>
                <a:rPr lang="en-US" sz="1199" b="1" dirty="0"/>
                <a:t>Change of limits (e.g. thermal line monitoring,…)</a:t>
              </a:r>
            </a:p>
          </p:txBody>
        </p:sp>
      </p:grpSp>
      <p:sp>
        <p:nvSpPr>
          <p:cNvPr id="22" name="Textfeld 21"/>
          <p:cNvSpPr txBox="1"/>
          <p:nvPr/>
        </p:nvSpPr>
        <p:spPr>
          <a:xfrm>
            <a:off x="7920675" y="1629713"/>
            <a:ext cx="4271325" cy="4674340"/>
          </a:xfrm>
          <a:prstGeom prst="rect">
            <a:avLst/>
          </a:prstGeom>
          <a:noFill/>
        </p:spPr>
        <p:txBody>
          <a:bodyPr wrap="square" lIns="0" tIns="0" rIns="0" bIns="0" rtlCol="0">
            <a:noAutofit/>
          </a:bodyPr>
          <a:lstStyle/>
          <a:p>
            <a:pPr>
              <a:lnSpc>
                <a:spcPct val="150000"/>
              </a:lnSpc>
            </a:pPr>
            <a:r>
              <a:rPr lang="en-US" sz="1999" dirty="0"/>
              <a:t>ONLY if Stability is not in danger</a:t>
            </a:r>
          </a:p>
          <a:p>
            <a:pPr marL="266567" indent="-266567">
              <a:lnSpc>
                <a:spcPct val="150000"/>
              </a:lnSpc>
              <a:buFont typeface="Arial" pitchFamily="34" charset="0"/>
              <a:buChar char="•"/>
            </a:pPr>
            <a:r>
              <a:rPr lang="en-US" sz="1799" dirty="0"/>
              <a:t>Dynamic line rating</a:t>
            </a:r>
            <a:endParaRPr lang="en-US" sz="1799" b="1" dirty="0">
              <a:solidFill>
                <a:schemeClr val="accent6">
                  <a:lumMod val="60000"/>
                  <a:lumOff val="40000"/>
                </a:schemeClr>
              </a:solidFill>
            </a:endParaRPr>
          </a:p>
          <a:p>
            <a:pPr marL="266567" indent="-266567">
              <a:lnSpc>
                <a:spcPct val="150000"/>
              </a:lnSpc>
              <a:buFont typeface="Arial" pitchFamily="34" charset="0"/>
              <a:buChar char="•"/>
            </a:pPr>
            <a:r>
              <a:rPr lang="en-US" sz="1799" dirty="0"/>
              <a:t>Adaptive Protection</a:t>
            </a:r>
          </a:p>
          <a:p>
            <a:pPr marL="266567" indent="-266567">
              <a:lnSpc>
                <a:spcPct val="150000"/>
              </a:lnSpc>
              <a:buFont typeface="Arial" pitchFamily="34" charset="0"/>
              <a:buChar char="•"/>
            </a:pPr>
            <a:endParaRPr lang="de-DE" sz="2399" dirty="0"/>
          </a:p>
        </p:txBody>
      </p:sp>
      <p:sp>
        <p:nvSpPr>
          <p:cNvPr id="7" name="Fußzeilenplatzhalter 6">
            <a:extLst>
              <a:ext uri="{FF2B5EF4-FFF2-40B4-BE49-F238E27FC236}">
                <a16:creationId xmlns:a16="http://schemas.microsoft.com/office/drawing/2014/main" id="{AE317B4A-9AF4-4450-997F-B0736C464DAB}"/>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8" name="Foliennummernplatzhalter 7">
            <a:extLst>
              <a:ext uri="{FF2B5EF4-FFF2-40B4-BE49-F238E27FC236}">
                <a16:creationId xmlns:a16="http://schemas.microsoft.com/office/drawing/2014/main" id="{E3255B86-D4D9-41E4-BDB8-C9B3EFCD0654}"/>
              </a:ext>
            </a:extLst>
          </p:cNvPr>
          <p:cNvSpPr>
            <a:spLocks noGrp="1"/>
          </p:cNvSpPr>
          <p:nvPr>
            <p:ph type="sldNum" sz="quarter" idx="11"/>
          </p:nvPr>
        </p:nvSpPr>
        <p:spPr/>
        <p:txBody>
          <a:bodyPr/>
          <a:lstStyle/>
          <a:p>
            <a:r>
              <a:rPr lang="en-US"/>
              <a:t>Page </a:t>
            </a:r>
            <a:fld id="{15EBE321-CBB1-4E91-BD14-37C8D44326F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Actions are possible?</a:t>
            </a:r>
            <a:br>
              <a:rPr lang="en-US" dirty="0"/>
            </a:br>
            <a:r>
              <a:rPr lang="en-US" dirty="0"/>
              <a:t>Corrective actions (slow)</a:t>
            </a:r>
          </a:p>
        </p:txBody>
      </p:sp>
      <p:grpSp>
        <p:nvGrpSpPr>
          <p:cNvPr id="6" name="Group 5">
            <a:extLst>
              <a:ext uri="{FF2B5EF4-FFF2-40B4-BE49-F238E27FC236}">
                <a16:creationId xmlns:a16="http://schemas.microsoft.com/office/drawing/2014/main" id="{D7EAFFF8-0BC5-41E9-834C-6F6DE30B19F9}"/>
              </a:ext>
            </a:extLst>
          </p:cNvPr>
          <p:cNvGrpSpPr/>
          <p:nvPr/>
        </p:nvGrpSpPr>
        <p:grpSpPr>
          <a:xfrm>
            <a:off x="431484" y="1627473"/>
            <a:ext cx="7368830" cy="4689063"/>
            <a:chOff x="431709" y="1626534"/>
            <a:chExt cx="7372668" cy="4691505"/>
          </a:xfrm>
        </p:grpSpPr>
        <p:sp>
          <p:nvSpPr>
            <p:cNvPr id="33" name="Rectangle 4"/>
            <p:cNvSpPr>
              <a:spLocks noChangeArrowheads="1"/>
            </p:cNvSpPr>
            <p:nvPr/>
          </p:nvSpPr>
          <p:spPr bwMode="auto">
            <a:xfrm>
              <a:off x="431709" y="1626534"/>
              <a:ext cx="7372668" cy="4691505"/>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p>
              <a:pPr defTabSz="913943">
                <a:defRPr/>
              </a:pPr>
              <a:endParaRPr lang="de-DE" sz="1799" kern="0" dirty="0">
                <a:solidFill>
                  <a:sysClr val="windowText" lastClr="000000"/>
                </a:solidFill>
              </a:endParaRPr>
            </a:p>
          </p:txBody>
        </p:sp>
        <p:sp>
          <p:nvSpPr>
            <p:cNvPr id="26" name="Freeform 6"/>
            <p:cNvSpPr>
              <a:spLocks/>
            </p:cNvSpPr>
            <p:nvPr/>
          </p:nvSpPr>
          <p:spPr bwMode="auto">
            <a:xfrm>
              <a:off x="1168400" y="1782764"/>
              <a:ext cx="4930776" cy="588962"/>
            </a:xfrm>
            <a:custGeom>
              <a:avLst/>
              <a:gdLst/>
              <a:ahLst/>
              <a:cxnLst>
                <a:cxn ang="0">
                  <a:pos x="0" y="0"/>
                </a:cxn>
                <a:cxn ang="0">
                  <a:pos x="635" y="454"/>
                </a:cxn>
                <a:cxn ang="0">
                  <a:pos x="1633" y="499"/>
                </a:cxn>
                <a:cxn ang="0">
                  <a:pos x="1815" y="499"/>
                </a:cxn>
              </a:cxnLst>
              <a:rect l="0" t="0" r="r" b="b"/>
              <a:pathLst>
                <a:path w="1830" h="537">
                  <a:moveTo>
                    <a:pt x="0" y="0"/>
                  </a:moveTo>
                  <a:cubicBezTo>
                    <a:pt x="181" y="185"/>
                    <a:pt x="363" y="371"/>
                    <a:pt x="635" y="454"/>
                  </a:cubicBezTo>
                  <a:cubicBezTo>
                    <a:pt x="907" y="537"/>
                    <a:pt x="1436" y="491"/>
                    <a:pt x="1633" y="499"/>
                  </a:cubicBezTo>
                  <a:cubicBezTo>
                    <a:pt x="1830" y="507"/>
                    <a:pt x="1822" y="503"/>
                    <a:pt x="1815" y="499"/>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7" name="Freeform 7"/>
            <p:cNvSpPr>
              <a:spLocks/>
            </p:cNvSpPr>
            <p:nvPr/>
          </p:nvSpPr>
          <p:spPr bwMode="auto">
            <a:xfrm>
              <a:off x="900113" y="2935287"/>
              <a:ext cx="4562841" cy="2684312"/>
            </a:xfrm>
            <a:custGeom>
              <a:avLst/>
              <a:gdLst/>
              <a:ahLst/>
              <a:cxnLst>
                <a:cxn ang="0">
                  <a:pos x="0" y="0"/>
                </a:cxn>
                <a:cxn ang="0">
                  <a:pos x="861" y="181"/>
                </a:cxn>
                <a:cxn ang="0">
                  <a:pos x="1769" y="635"/>
                </a:cxn>
              </a:cxnLst>
              <a:rect l="0" t="0" r="r" b="b"/>
              <a:pathLst>
                <a:path w="1769" h="635">
                  <a:moveTo>
                    <a:pt x="0" y="0"/>
                  </a:moveTo>
                  <a:cubicBezTo>
                    <a:pt x="283" y="37"/>
                    <a:pt x="566" y="75"/>
                    <a:pt x="861" y="181"/>
                  </a:cubicBezTo>
                  <a:cubicBezTo>
                    <a:pt x="1156" y="287"/>
                    <a:pt x="1462" y="461"/>
                    <a:pt x="1769" y="635"/>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9" name="Text Box 9"/>
            <p:cNvSpPr txBox="1">
              <a:spLocks noChangeArrowheads="1"/>
            </p:cNvSpPr>
            <p:nvPr/>
          </p:nvSpPr>
          <p:spPr bwMode="auto">
            <a:xfrm>
              <a:off x="4712480" y="2012068"/>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0" name="Text Box 10"/>
            <p:cNvSpPr txBox="1">
              <a:spLocks noChangeArrowheads="1"/>
            </p:cNvSpPr>
            <p:nvPr/>
          </p:nvSpPr>
          <p:spPr bwMode="auto">
            <a:xfrm rot="2454034">
              <a:off x="3456644" y="4450643"/>
              <a:ext cx="1322798" cy="338554"/>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9" name="Oval 19"/>
            <p:cNvSpPr>
              <a:spLocks noChangeArrowheads="1"/>
            </p:cNvSpPr>
            <p:nvPr/>
          </p:nvSpPr>
          <p:spPr bwMode="auto">
            <a:xfrm>
              <a:off x="1376363" y="2664354"/>
              <a:ext cx="117475" cy="123825"/>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nvGrpSpPr>
            <p:cNvPr id="3" name="Gruppieren 48"/>
            <p:cNvGrpSpPr/>
            <p:nvPr/>
          </p:nvGrpSpPr>
          <p:grpSpPr>
            <a:xfrm>
              <a:off x="4624388" y="2703362"/>
              <a:ext cx="1580521" cy="2721096"/>
              <a:chOff x="7624763" y="2750987"/>
              <a:chExt cx="1580521" cy="2721096"/>
            </a:xfrm>
          </p:grpSpPr>
          <p:grpSp>
            <p:nvGrpSpPr>
              <p:cNvPr id="4" name="Gruppieren 46"/>
              <p:cNvGrpSpPr/>
              <p:nvPr/>
            </p:nvGrpSpPr>
            <p:grpSpPr>
              <a:xfrm>
                <a:off x="7624763" y="2750987"/>
                <a:ext cx="1580521" cy="2721096"/>
                <a:chOff x="7681913" y="2820837"/>
                <a:chExt cx="1580521" cy="2721096"/>
              </a:xfrm>
            </p:grpSpPr>
            <p:sp>
              <p:nvSpPr>
                <p:cNvPr id="167940" name="Rectangle 4" descr="Diagonal weit nach oben"/>
                <p:cNvSpPr>
                  <a:spLocks noChangeArrowheads="1"/>
                </p:cNvSpPr>
                <p:nvPr/>
              </p:nvSpPr>
              <p:spPr bwMode="auto">
                <a:xfrm rot="16822600">
                  <a:off x="7271709" y="3551208"/>
                  <a:ext cx="2628900" cy="1352550"/>
                </a:xfrm>
                <a:prstGeom prst="rect">
                  <a:avLst/>
                </a:prstGeom>
                <a:pattFill prst="wdUpDiag">
                  <a:fgClr>
                    <a:srgbClr val="000000"/>
                  </a:fgClr>
                  <a:bgClr>
                    <a:srgbClr val="D8D8D8"/>
                  </a:bgClr>
                </a:pattFill>
                <a:ln w="9525">
                  <a:noFill/>
                  <a:miter lim="800000"/>
                  <a:headEnd/>
                  <a:tailEnd/>
                </a:ln>
              </p:spPr>
              <p:txBody>
                <a:bodyPr vert="horz" wrap="square" lIns="91392" tIns="45696" rIns="91392" bIns="45696" numCol="1" anchor="t" anchorCtr="0" compatLnSpc="1">
                  <a:prstTxWarp prst="textNoShape">
                    <a:avLst/>
                  </a:prstTxWarp>
                </a:bodyPr>
                <a:lstStyle/>
                <a:p>
                  <a:endParaRPr lang="de-DE" sz="1799" dirty="0"/>
                </a:p>
              </p:txBody>
            </p:sp>
            <p:cxnSp>
              <p:nvCxnSpPr>
                <p:cNvPr id="36" name="Gerade Verbindung 35"/>
                <p:cNvCxnSpPr/>
                <p:nvPr/>
              </p:nvCxnSpPr>
              <p:spPr bwMode="auto">
                <a:xfrm flipH="1">
                  <a:off x="7681913" y="2820837"/>
                  <a:ext cx="478677" cy="2584601"/>
                </a:xfrm>
                <a:prstGeom prst="line">
                  <a:avLst/>
                </a:prstGeom>
                <a:solidFill>
                  <a:schemeClr val="tx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8" name="Textfeld 47"/>
              <p:cNvSpPr txBox="1"/>
              <p:nvPr/>
            </p:nvSpPr>
            <p:spPr>
              <a:xfrm>
                <a:off x="8126068" y="3886200"/>
                <a:ext cx="751809" cy="492443"/>
              </a:xfrm>
              <a:prstGeom prst="rect">
                <a:avLst/>
              </a:prstGeom>
              <a:solidFill>
                <a:schemeClr val="bg1">
                  <a:lumMod val="85000"/>
                </a:schemeClr>
              </a:solidFill>
            </p:spPr>
            <p:txBody>
              <a:bodyPr wrap="none" lIns="0" tIns="0" rIns="0" bIns="0" rtlCol="0">
                <a:spAutoFit/>
              </a:bodyPr>
              <a:lstStyle/>
              <a:p>
                <a:pPr algn="ctr"/>
                <a:r>
                  <a:rPr lang="en-US" sz="1599" dirty="0"/>
                  <a:t>Thermal</a:t>
                </a:r>
              </a:p>
              <a:p>
                <a:pPr algn="ctr"/>
                <a:r>
                  <a:rPr lang="en-US" sz="1599" dirty="0"/>
                  <a:t>limit</a:t>
                </a:r>
              </a:p>
            </p:txBody>
          </p:sp>
        </p:grpSp>
        <p:grpSp>
          <p:nvGrpSpPr>
            <p:cNvPr id="5" name="Group 20"/>
            <p:cNvGrpSpPr>
              <a:grpSpLocks/>
            </p:cNvGrpSpPr>
            <p:nvPr/>
          </p:nvGrpSpPr>
          <p:grpSpPr bwMode="auto">
            <a:xfrm>
              <a:off x="3611696" y="3541904"/>
              <a:ext cx="1716881" cy="517970"/>
              <a:chOff x="626" y="1389"/>
              <a:chExt cx="1442" cy="364"/>
            </a:xfrm>
          </p:grpSpPr>
          <p:sp>
            <p:nvSpPr>
              <p:cNvPr id="41" name="Text Box 21"/>
              <p:cNvSpPr txBox="1">
                <a:spLocks noChangeArrowheads="1"/>
              </p:cNvSpPr>
              <p:nvPr/>
            </p:nvSpPr>
            <p:spPr bwMode="auto">
              <a:xfrm>
                <a:off x="626" y="1537"/>
                <a:ext cx="1119" cy="216"/>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POST-EVENT</a:t>
                </a:r>
                <a:endParaRPr lang="en-US" sz="1399" kern="0" dirty="0">
                  <a:solidFill>
                    <a:srgbClr val="949EAA"/>
                  </a:solidFill>
                </a:endParaRPr>
              </a:p>
            </p:txBody>
          </p:sp>
          <p:sp>
            <p:nvSpPr>
              <p:cNvPr id="42" name="Oval 22"/>
              <p:cNvSpPr>
                <a:spLocks noChangeArrowheads="1"/>
              </p:cNvSpPr>
              <p:nvPr/>
            </p:nvSpPr>
            <p:spPr bwMode="auto">
              <a:xfrm>
                <a:off x="1977" y="1389"/>
                <a:ext cx="91" cy="90"/>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sp>
          <p:nvSpPr>
            <p:cNvPr id="37" name="Text Box 11"/>
            <p:cNvSpPr txBox="1">
              <a:spLocks noChangeArrowheads="1"/>
            </p:cNvSpPr>
            <p:nvPr/>
          </p:nvSpPr>
          <p:spPr bwMode="auto">
            <a:xfrm>
              <a:off x="626533" y="2309814"/>
              <a:ext cx="1213794" cy="307777"/>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PRE-EVENT</a:t>
              </a:r>
              <a:endParaRPr lang="en-US" sz="1399" kern="0" dirty="0">
                <a:solidFill>
                  <a:srgbClr val="949EAA"/>
                </a:solidFill>
              </a:endParaRPr>
            </a:p>
          </p:txBody>
        </p:sp>
        <p:sp>
          <p:nvSpPr>
            <p:cNvPr id="40" name="Oval 19"/>
            <p:cNvSpPr>
              <a:spLocks noChangeArrowheads="1"/>
            </p:cNvSpPr>
            <p:nvPr/>
          </p:nvSpPr>
          <p:spPr bwMode="auto">
            <a:xfrm>
              <a:off x="4123373" y="2616729"/>
              <a:ext cx="117475" cy="123825"/>
            </a:xfrm>
            <a:prstGeom prst="ellipse">
              <a:avLst/>
            </a:prstGeom>
            <a:noFill/>
            <a:ln w="28575">
              <a:solidFill>
                <a:srgbClr val="92D050"/>
              </a:solidFill>
              <a:round/>
              <a:headEnd/>
              <a:tailEnd/>
            </a:ln>
            <a:effectLst/>
          </p:spPr>
          <p:txBody>
            <a:bodyPr wrap="none" anchor="ctr"/>
            <a:lstStyle/>
            <a:p>
              <a:pPr defTabSz="913943">
                <a:defRPr/>
              </a:pPr>
              <a:endParaRPr lang="de-DE" sz="1799" kern="0">
                <a:solidFill>
                  <a:sysClr val="windowText" lastClr="000000"/>
                </a:solidFill>
              </a:endParaRPr>
            </a:p>
          </p:txBody>
        </p:sp>
        <p:sp>
          <p:nvSpPr>
            <p:cNvPr id="25" name="Freeform 5"/>
            <p:cNvSpPr>
              <a:spLocks/>
            </p:cNvSpPr>
            <p:nvPr/>
          </p:nvSpPr>
          <p:spPr bwMode="auto">
            <a:xfrm rot="401615">
              <a:off x="1479885" y="2320632"/>
              <a:ext cx="3809161" cy="1495425"/>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9525">
              <a:solidFill>
                <a:srgbClr val="000000"/>
              </a:solidFill>
              <a:round/>
              <a:headEnd/>
              <a:tailEnd/>
            </a:ln>
            <a:effectLst/>
          </p:spPr>
          <p:txBody>
            <a:bodyPr/>
            <a:lstStyle/>
            <a:p>
              <a:pPr defTabSz="913943">
                <a:defRPr/>
              </a:pPr>
              <a:endParaRPr lang="de-DE" sz="1799" kern="0">
                <a:solidFill>
                  <a:sysClr val="windowText" lastClr="000000"/>
                </a:solidFill>
              </a:endParaRPr>
            </a:p>
          </p:txBody>
        </p:sp>
        <p:cxnSp>
          <p:nvCxnSpPr>
            <p:cNvPr id="28" name="Gerade Verbindung mit Pfeil 27"/>
            <p:cNvCxnSpPr>
              <a:endCxn id="40" idx="5"/>
            </p:cNvCxnSpPr>
            <p:nvPr/>
          </p:nvCxnSpPr>
          <p:spPr bwMode="auto">
            <a:xfrm flipH="1" flipV="1">
              <a:off x="4223644" y="2722420"/>
              <a:ext cx="977007" cy="801830"/>
            </a:xfrm>
            <a:prstGeom prst="straightConnector1">
              <a:avLst/>
            </a:prstGeom>
            <a:solidFill>
              <a:schemeClr val="tx2"/>
            </a:solidFill>
            <a:ln w="57150" cap="flat" cmpd="sng" algn="ctr">
              <a:solidFill>
                <a:srgbClr val="92D05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 name="Pfeil nach links 30"/>
            <p:cNvSpPr/>
            <p:nvPr/>
          </p:nvSpPr>
          <p:spPr bwMode="auto">
            <a:xfrm rot="2604476">
              <a:off x="4332614" y="2613539"/>
              <a:ext cx="1870692" cy="828675"/>
            </a:xfrm>
            <a:prstGeom prst="leftArrow">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44" tIns="53972" rIns="107944" bIns="53972" numCol="1" spcCol="72000" rtlCol="0" anchor="ctr">
              <a:noAutofit/>
            </a:bodyPr>
            <a:lstStyle/>
            <a:p>
              <a:pPr algn="ctr">
                <a:spcBef>
                  <a:spcPct val="0"/>
                </a:spcBef>
                <a:buFont typeface="Wingdings" charset="0"/>
                <a:buNone/>
              </a:pPr>
              <a:r>
                <a:rPr lang="en-US" sz="1049" b="1" dirty="0"/>
                <a:t>Corrective change of system state (WAMPAC</a:t>
              </a:r>
              <a:r>
                <a:rPr lang="de-DE" sz="1049" b="1" dirty="0"/>
                <a:t>)</a:t>
              </a:r>
            </a:p>
          </p:txBody>
        </p:sp>
      </p:grpSp>
      <p:sp>
        <p:nvSpPr>
          <p:cNvPr id="34" name="Textfeld 33"/>
          <p:cNvSpPr txBox="1"/>
          <p:nvPr/>
        </p:nvSpPr>
        <p:spPr>
          <a:xfrm>
            <a:off x="7920675" y="1629713"/>
            <a:ext cx="4271325" cy="4674340"/>
          </a:xfrm>
          <a:prstGeom prst="rect">
            <a:avLst/>
          </a:prstGeom>
          <a:noFill/>
        </p:spPr>
        <p:txBody>
          <a:bodyPr wrap="square" lIns="0" tIns="0" rIns="0" bIns="0" rtlCol="0">
            <a:noAutofit/>
          </a:bodyPr>
          <a:lstStyle/>
          <a:p>
            <a:pPr>
              <a:lnSpc>
                <a:spcPct val="150000"/>
              </a:lnSpc>
            </a:pPr>
            <a:r>
              <a:rPr lang="en-US" sz="1999" dirty="0"/>
              <a:t>Corrective actions only if stability is not in danger</a:t>
            </a:r>
          </a:p>
          <a:p>
            <a:pPr marL="266567" indent="-266567">
              <a:lnSpc>
                <a:spcPct val="150000"/>
              </a:lnSpc>
              <a:buFont typeface="Arial" pitchFamily="34" charset="0"/>
              <a:buChar char="•"/>
            </a:pPr>
            <a:r>
              <a:rPr lang="en-US" sz="1799" dirty="0"/>
              <a:t>Load shedding</a:t>
            </a:r>
          </a:p>
          <a:p>
            <a:pPr marL="266567" indent="-266567">
              <a:lnSpc>
                <a:spcPct val="150000"/>
              </a:lnSpc>
              <a:buFont typeface="Arial" pitchFamily="34" charset="0"/>
              <a:buChar char="•"/>
            </a:pPr>
            <a:r>
              <a:rPr lang="en-US" sz="1799" dirty="0"/>
              <a:t>Adaptive protection</a:t>
            </a:r>
          </a:p>
          <a:p>
            <a:pPr marL="266567" indent="-266567">
              <a:lnSpc>
                <a:spcPct val="150000"/>
              </a:lnSpc>
              <a:buFont typeface="Arial" pitchFamily="34" charset="0"/>
              <a:buChar char="•"/>
            </a:pPr>
            <a:r>
              <a:rPr lang="en-US" sz="1799" dirty="0"/>
              <a:t>Adaptive load shedding </a:t>
            </a:r>
          </a:p>
          <a:p>
            <a:pPr marL="266567" indent="-266567">
              <a:lnSpc>
                <a:spcPct val="150000"/>
              </a:lnSpc>
              <a:buFont typeface="Arial" pitchFamily="34" charset="0"/>
              <a:buChar char="•"/>
            </a:pPr>
            <a:r>
              <a:rPr lang="en-US" sz="1799" dirty="0"/>
              <a:t>Adaptive generation shedding</a:t>
            </a:r>
          </a:p>
          <a:p>
            <a:pPr marL="266567" indent="-266567">
              <a:lnSpc>
                <a:spcPct val="150000"/>
              </a:lnSpc>
              <a:buFont typeface="Arial" pitchFamily="34" charset="0"/>
              <a:buChar char="•"/>
            </a:pPr>
            <a:r>
              <a:rPr lang="en-US" sz="1799" dirty="0"/>
              <a:t>HVDC setpoint changes</a:t>
            </a:r>
          </a:p>
          <a:p>
            <a:pPr marL="266567" indent="-266567">
              <a:lnSpc>
                <a:spcPct val="150000"/>
              </a:lnSpc>
              <a:buFont typeface="Arial" pitchFamily="34" charset="0"/>
              <a:buChar char="•"/>
            </a:pPr>
            <a:r>
              <a:rPr lang="en-US" sz="1799" dirty="0"/>
              <a:t>Topology changes</a:t>
            </a:r>
          </a:p>
        </p:txBody>
      </p:sp>
      <p:sp>
        <p:nvSpPr>
          <p:cNvPr id="7" name="Fußzeilenplatzhalter 6">
            <a:extLst>
              <a:ext uri="{FF2B5EF4-FFF2-40B4-BE49-F238E27FC236}">
                <a16:creationId xmlns:a16="http://schemas.microsoft.com/office/drawing/2014/main" id="{6A7C6B84-85B3-4B26-B9BF-1ABCBB82F963}"/>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8" name="Foliennummernplatzhalter 7">
            <a:extLst>
              <a:ext uri="{FF2B5EF4-FFF2-40B4-BE49-F238E27FC236}">
                <a16:creationId xmlns:a16="http://schemas.microsoft.com/office/drawing/2014/main" id="{EF715538-3A71-403D-B904-455B7BEB98AC}"/>
              </a:ext>
            </a:extLst>
          </p:cNvPr>
          <p:cNvSpPr>
            <a:spLocks noGrp="1"/>
          </p:cNvSpPr>
          <p:nvPr>
            <p:ph type="sldNum" sz="quarter" idx="11"/>
          </p:nvPr>
        </p:nvSpPr>
        <p:spPr/>
        <p:txBody>
          <a:bodyPr/>
          <a:lstStyle/>
          <a:p>
            <a:r>
              <a:rPr lang="en-US"/>
              <a:t>Page </a:t>
            </a:r>
            <a:fld id="{15EBE321-CBB1-4E91-BD14-37C8D44326F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9B1D187A-093C-4B47-8E25-28B9FAE9FC27}"/>
              </a:ext>
            </a:extLst>
          </p:cNvPr>
          <p:cNvSpPr>
            <a:spLocks noGrp="1"/>
          </p:cNvSpPr>
          <p:nvPr>
            <p:ph type="pic" sz="quarter" idx="12"/>
          </p:nvPr>
        </p:nvSpPr>
        <p:spPr/>
      </p:sp>
      <p:sp>
        <p:nvSpPr>
          <p:cNvPr id="8" name="Titel 7">
            <a:extLst>
              <a:ext uri="{FF2B5EF4-FFF2-40B4-BE49-F238E27FC236}">
                <a16:creationId xmlns:a16="http://schemas.microsoft.com/office/drawing/2014/main" id="{833D9B6A-AF81-49BC-88C3-22BD795B5E7D}"/>
              </a:ext>
            </a:extLst>
          </p:cNvPr>
          <p:cNvSpPr>
            <a:spLocks noGrp="1"/>
          </p:cNvSpPr>
          <p:nvPr>
            <p:ph type="title"/>
          </p:nvPr>
        </p:nvSpPr>
        <p:spPr/>
        <p:txBody>
          <a:bodyPr/>
          <a:lstStyle/>
          <a:p>
            <a:r>
              <a:rPr lang="en-US" dirty="0"/>
              <a:t> </a:t>
            </a:r>
          </a:p>
        </p:txBody>
      </p:sp>
      <p:sp>
        <p:nvSpPr>
          <p:cNvPr id="9" name="Fußzeilenplatzhalter 8">
            <a:extLst>
              <a:ext uri="{FF2B5EF4-FFF2-40B4-BE49-F238E27FC236}">
                <a16:creationId xmlns:a16="http://schemas.microsoft.com/office/drawing/2014/main" id="{7BD1382D-0C8B-432E-8646-06F822E2D63A}"/>
              </a:ext>
            </a:extLst>
          </p:cNvPr>
          <p:cNvSpPr>
            <a:spLocks noGrp="1"/>
          </p:cNvSpPr>
          <p:nvPr>
            <p:ph type="ftr" sz="quarter" idx="16"/>
          </p:nvPr>
        </p:nvSpPr>
        <p:spPr/>
        <p:txBody>
          <a:bodyPr/>
          <a:lstStyle/>
          <a:p>
            <a:pPr>
              <a:lnSpc>
                <a:spcPct val="100000"/>
              </a:lnSpc>
            </a:pPr>
            <a:r>
              <a:rPr lang="en-US"/>
              <a:t>Unrestricted | © Siemens 2021 | Dr. Andreas Litzinger, José Malagon | SE DG EA | 2021-05-27</a:t>
            </a:r>
            <a:endParaRPr lang="en-US" dirty="0"/>
          </a:p>
        </p:txBody>
      </p:sp>
      <mc:AlternateContent xmlns:mc="http://schemas.openxmlformats.org/markup-compatibility/2006">
        <mc:Choice xmlns:psuz="http://schemas.microsoft.com/office/powerpoint/2016/summaryzoom" Requires="psuz">
          <p:graphicFrame>
            <p:nvGraphicFramePr>
              <p:cNvPr id="5" name="Zusammenfassungszoom 4">
                <a:extLst>
                  <a:ext uri="{FF2B5EF4-FFF2-40B4-BE49-F238E27FC236}">
                    <a16:creationId xmlns:a16="http://schemas.microsoft.com/office/drawing/2014/main" id="{EC605D96-A5C0-446A-976F-CE20DDAC7353}"/>
                  </a:ext>
                </a:extLst>
              </p:cNvPr>
              <p:cNvGraphicFramePr>
                <a:graphicFrameLocks noChangeAspect="1"/>
              </p:cNvGraphicFramePr>
              <p:nvPr>
                <p:extLst>
                  <p:ext uri="{D42A27DB-BD31-4B8C-83A1-F6EECF244321}">
                    <p14:modId xmlns:p14="http://schemas.microsoft.com/office/powerpoint/2010/main" val="2644255239"/>
                  </p:ext>
                </p:extLst>
              </p:nvPr>
            </p:nvGraphicFramePr>
            <p:xfrm>
              <a:off x="410400" y="1449388"/>
              <a:ext cx="11295825" cy="4751387"/>
            </p:xfrm>
            <a:graphic>
              <a:graphicData uri="http://schemas.microsoft.com/office/powerpoint/2016/summaryzoom">
                <psuz:summaryZm>
                  <psuz:summaryZmObj sectionId="{C54510C2-4863-4A6A-825E-537E19B105CC}" offsetFactorX="-5809" offsetFactorY="-25984" scaleFactorX="100882" scaleFactorY="100883">
                    <psuz:zmPr id="{1DD2B997-439C-468A-A36C-24D719BDE1A2}" transitionDur="1000">
                      <p166:blipFill xmlns:p166="http://schemas.microsoft.com/office/powerpoint/2016/6/main">
                        <a:blip r:embed="rId2"/>
                        <a:stretch>
                          <a:fillRect/>
                        </a:stretch>
                      </p166:blipFill>
                      <p166:spPr xmlns:p166="http://schemas.microsoft.com/office/powerpoint/2016/6/main">
                        <a:xfrm>
                          <a:off x="151788" y="190493"/>
                          <a:ext cx="5127954" cy="2884502"/>
                        </a:xfrm>
                        <a:prstGeom prst="rect">
                          <a:avLst/>
                        </a:prstGeom>
                        <a:ln w="3175">
                          <a:solidFill>
                            <a:prstClr val="ltGray"/>
                          </a:solidFill>
                        </a:ln>
                      </p166:spPr>
                    </psuz:zmPr>
                  </psuz:summaryZmObj>
                  <psuz:summaryZmObj sectionId="{9364B3CB-FDE9-42FC-A28F-FD59BF564FA6}" offsetFactorX="-1134" offsetFactorY="-25318">
                    <psuz:zmPr id="{6A337B77-7A53-4A22-BA03-92AF6D86F209}" transitionDur="1000">
                      <p166:blipFill xmlns:p166="http://schemas.microsoft.com/office/powerpoint/2016/6/main">
                        <a:blip r:embed="rId3"/>
                        <a:stretch>
                          <a:fillRect/>
                        </a:stretch>
                      </p166:blipFill>
                      <p166:spPr xmlns:p166="http://schemas.microsoft.com/office/powerpoint/2016/6/main">
                        <a:xfrm>
                          <a:off x="5685578" y="222160"/>
                          <a:ext cx="5083121" cy="2859255"/>
                        </a:xfrm>
                        <a:prstGeom prst="rect">
                          <a:avLst/>
                        </a:prstGeom>
                        <a:ln w="3175">
                          <a:solidFill>
                            <a:prstClr val="ltGray"/>
                          </a:solidFill>
                        </a:ln>
                      </p166:spPr>
                    </psuz:zmPr>
                  </psuz:summaryZmObj>
                  <psuz:gridLayout/>
                </psuz:summaryZm>
              </a:graphicData>
            </a:graphic>
          </p:graphicFrame>
        </mc:Choice>
        <mc:Fallback>
          <p:grpSp>
            <p:nvGrpSpPr>
              <p:cNvPr id="5" name="Zusammenfassungszoom 4">
                <a:extLst>
                  <a:ext uri="{FF2B5EF4-FFF2-40B4-BE49-F238E27FC236}">
                    <a16:creationId xmlns:a16="http://schemas.microsoft.com/office/drawing/2014/main" id="{EC605D96-A5C0-446A-976F-CE20DDAC7353}"/>
                  </a:ext>
                </a:extLst>
              </p:cNvPr>
              <p:cNvGrpSpPr>
                <a:grpSpLocks noGrp="1" noUngrp="1" noRot="1" noChangeAspect="1" noMove="1" noResize="1"/>
              </p:cNvGrpSpPr>
              <p:nvPr/>
            </p:nvGrpSpPr>
            <p:grpSpPr>
              <a:xfrm>
                <a:off x="410400" y="1449388"/>
                <a:ext cx="11295825" cy="4751387"/>
                <a:chOff x="410400" y="1449388"/>
                <a:chExt cx="11295825" cy="4751387"/>
              </a:xfrm>
            </p:grpSpPr>
            <p:pic>
              <p:nvPicPr>
                <p:cNvPr id="3" name="Grafik 3">
                  <a:hlinkClick r:id="rId4"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562188" y="1639881"/>
                  <a:ext cx="5127954" cy="2884502"/>
                </a:xfrm>
                <a:prstGeom prst="rect">
                  <a:avLst/>
                </a:prstGeom>
                <a:ln w="3175">
                  <a:solidFill>
                    <a:prstClr val="ltGray"/>
                  </a:solidFill>
                </a:ln>
              </p:spPr>
            </p:pic>
            <p:pic>
              <p:nvPicPr>
                <p:cNvPr id="4" name="Grafik 4">
                  <a:hlinkClick r:id="rId5"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095978" y="1671548"/>
                  <a:ext cx="5083121" cy="2859255"/>
                </a:xfrm>
                <a:prstGeom prst="rect">
                  <a:avLst/>
                </a:prstGeom>
                <a:ln w="3175">
                  <a:solidFill>
                    <a:prstClr val="ltGray"/>
                  </a:solidFill>
                </a:ln>
              </p:spPr>
            </p:pic>
          </p:grpSp>
        </mc:Fallback>
      </mc:AlternateContent>
      <p:sp>
        <p:nvSpPr>
          <p:cNvPr id="2" name="Foliennummernplatzhalter 1">
            <a:extLst>
              <a:ext uri="{FF2B5EF4-FFF2-40B4-BE49-F238E27FC236}">
                <a16:creationId xmlns:a16="http://schemas.microsoft.com/office/drawing/2014/main" id="{52CF0F07-DD6B-4D9C-A804-B4C809B38F08}"/>
              </a:ext>
            </a:extLst>
          </p:cNvPr>
          <p:cNvSpPr>
            <a:spLocks noGrp="1"/>
          </p:cNvSpPr>
          <p:nvPr>
            <p:ph type="sldNum" sz="quarter" idx="17"/>
          </p:nvPr>
        </p:nvSpPr>
        <p:spPr/>
        <p:txBody>
          <a:bodyPr/>
          <a:lstStyle/>
          <a:p>
            <a:r>
              <a:rPr lang="en-US"/>
              <a:t>Page </a:t>
            </a:r>
            <a:fld id="{15EBE321-CBB1-4E91-BD14-37C8D44326FB}" type="slidenum">
              <a:rPr lang="en-US" smtClean="0"/>
              <a:pPr/>
              <a:t>2</a:t>
            </a:fld>
            <a:endParaRPr lang="en-US" dirty="0"/>
          </a:p>
        </p:txBody>
      </p:sp>
    </p:spTree>
    <p:extLst>
      <p:ext uri="{BB962C8B-B14F-4D97-AF65-F5344CB8AC3E}">
        <p14:creationId xmlns:p14="http://schemas.microsoft.com/office/powerpoint/2010/main" val="280900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
          <p:cNvSpPr>
            <a:spLocks noChangeArrowheads="1"/>
          </p:cNvSpPr>
          <p:nvPr/>
        </p:nvSpPr>
        <p:spPr bwMode="auto">
          <a:xfrm>
            <a:off x="413529" y="1609926"/>
            <a:ext cx="7368830" cy="4689063"/>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p>
            <a:pPr defTabSz="913943">
              <a:defRPr/>
            </a:pPr>
            <a:endParaRPr lang="de-DE" sz="1799" kern="0" dirty="0">
              <a:solidFill>
                <a:sysClr val="windowText" lastClr="000000"/>
              </a:solidFill>
            </a:endParaRPr>
          </a:p>
        </p:txBody>
      </p:sp>
      <p:sp>
        <p:nvSpPr>
          <p:cNvPr id="2" name="Titel 1"/>
          <p:cNvSpPr>
            <a:spLocks noGrp="1"/>
          </p:cNvSpPr>
          <p:nvPr>
            <p:ph type="title"/>
          </p:nvPr>
        </p:nvSpPr>
        <p:spPr/>
        <p:txBody>
          <a:bodyPr/>
          <a:lstStyle/>
          <a:p>
            <a:r>
              <a:rPr lang="en-US" dirty="0"/>
              <a:t>What Actions are possible?</a:t>
            </a:r>
            <a:br>
              <a:rPr lang="en-US" dirty="0"/>
            </a:br>
            <a:r>
              <a:rPr lang="en-US" dirty="0"/>
              <a:t>Corrective actions (fast)</a:t>
            </a:r>
          </a:p>
        </p:txBody>
      </p:sp>
      <p:sp>
        <p:nvSpPr>
          <p:cNvPr id="25" name="Freeform 5"/>
          <p:cNvSpPr>
            <a:spLocks/>
          </p:cNvSpPr>
          <p:nvPr/>
        </p:nvSpPr>
        <p:spPr bwMode="auto">
          <a:xfrm rot="401615">
            <a:off x="1488635" y="2321209"/>
            <a:ext cx="3807178" cy="1494647"/>
          </a:xfrm>
          <a:custGeom>
            <a:avLst/>
            <a:gdLst/>
            <a:ahLst/>
            <a:cxnLst>
              <a:cxn ang="0">
                <a:pos x="0" y="385"/>
              </a:cxn>
              <a:cxn ang="0">
                <a:pos x="182" y="249"/>
              </a:cxn>
              <a:cxn ang="0">
                <a:pos x="273" y="567"/>
              </a:cxn>
              <a:cxn ang="0">
                <a:pos x="409" y="567"/>
              </a:cxn>
              <a:cxn ang="0">
                <a:pos x="545" y="430"/>
              </a:cxn>
              <a:cxn ang="0">
                <a:pos x="635" y="68"/>
              </a:cxn>
              <a:cxn ang="0">
                <a:pos x="862" y="839"/>
              </a:cxn>
              <a:cxn ang="0">
                <a:pos x="1061" y="684"/>
              </a:cxn>
              <a:cxn ang="0">
                <a:pos x="1137" y="659"/>
              </a:cxn>
            </a:cxnLst>
            <a:rect l="0" t="0" r="r" b="b"/>
            <a:pathLst>
              <a:path w="1137" h="942">
                <a:moveTo>
                  <a:pt x="0" y="385"/>
                </a:moveTo>
                <a:cubicBezTo>
                  <a:pt x="68" y="302"/>
                  <a:pt x="136" y="219"/>
                  <a:pt x="182" y="249"/>
                </a:cubicBezTo>
                <a:cubicBezTo>
                  <a:pt x="228" y="279"/>
                  <a:pt x="235" y="514"/>
                  <a:pt x="273" y="567"/>
                </a:cubicBezTo>
                <a:cubicBezTo>
                  <a:pt x="311" y="620"/>
                  <a:pt x="364" y="590"/>
                  <a:pt x="409" y="567"/>
                </a:cubicBezTo>
                <a:cubicBezTo>
                  <a:pt x="454" y="544"/>
                  <a:pt x="507" y="513"/>
                  <a:pt x="545" y="430"/>
                </a:cubicBezTo>
                <a:cubicBezTo>
                  <a:pt x="583" y="347"/>
                  <a:pt x="582" y="0"/>
                  <a:pt x="635" y="68"/>
                </a:cubicBezTo>
                <a:cubicBezTo>
                  <a:pt x="688" y="136"/>
                  <a:pt x="791" y="736"/>
                  <a:pt x="862" y="839"/>
                </a:cubicBezTo>
                <a:cubicBezTo>
                  <a:pt x="933" y="942"/>
                  <a:pt x="1015" y="714"/>
                  <a:pt x="1061" y="684"/>
                </a:cubicBezTo>
                <a:cubicBezTo>
                  <a:pt x="1107" y="654"/>
                  <a:pt x="1121" y="664"/>
                  <a:pt x="1137" y="659"/>
                </a:cubicBezTo>
              </a:path>
            </a:pathLst>
          </a:custGeom>
          <a:noFill/>
          <a:ln w="9525">
            <a:solidFill>
              <a:srgbClr val="000000"/>
            </a:solidFill>
            <a:round/>
            <a:headEnd/>
            <a:tailEnd/>
          </a:ln>
          <a:effectLst/>
        </p:spPr>
        <p:txBody>
          <a:bodyPr/>
          <a:lstStyle/>
          <a:p>
            <a:pPr defTabSz="913943">
              <a:defRPr/>
            </a:pPr>
            <a:endParaRPr lang="de-DE" sz="1799" kern="0">
              <a:solidFill>
                <a:sysClr val="windowText" lastClr="000000"/>
              </a:solidFill>
            </a:endParaRPr>
          </a:p>
        </p:txBody>
      </p:sp>
      <p:sp>
        <p:nvSpPr>
          <p:cNvPr id="26" name="Freeform 6"/>
          <p:cNvSpPr>
            <a:spLocks/>
          </p:cNvSpPr>
          <p:nvPr/>
        </p:nvSpPr>
        <p:spPr bwMode="auto">
          <a:xfrm>
            <a:off x="1167791" y="1783621"/>
            <a:ext cx="5669714" cy="1289965"/>
          </a:xfrm>
          <a:custGeom>
            <a:avLst/>
            <a:gdLst/>
            <a:ahLst/>
            <a:cxnLst>
              <a:cxn ang="0">
                <a:pos x="0" y="0"/>
              </a:cxn>
              <a:cxn ang="0">
                <a:pos x="635" y="454"/>
              </a:cxn>
              <a:cxn ang="0">
                <a:pos x="1633" y="499"/>
              </a:cxn>
              <a:cxn ang="0">
                <a:pos x="1815" y="499"/>
              </a:cxn>
            </a:cxnLst>
            <a:rect l="0" t="0" r="r" b="b"/>
            <a:pathLst>
              <a:path w="1830" h="537">
                <a:moveTo>
                  <a:pt x="0" y="0"/>
                </a:moveTo>
                <a:cubicBezTo>
                  <a:pt x="181" y="185"/>
                  <a:pt x="363" y="371"/>
                  <a:pt x="635" y="454"/>
                </a:cubicBezTo>
                <a:cubicBezTo>
                  <a:pt x="907" y="537"/>
                  <a:pt x="1436" y="491"/>
                  <a:pt x="1633" y="499"/>
                </a:cubicBezTo>
                <a:cubicBezTo>
                  <a:pt x="1830" y="507"/>
                  <a:pt x="1822" y="503"/>
                  <a:pt x="1815" y="499"/>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7" name="Freeform 7"/>
          <p:cNvSpPr>
            <a:spLocks/>
          </p:cNvSpPr>
          <p:nvPr/>
        </p:nvSpPr>
        <p:spPr bwMode="auto">
          <a:xfrm>
            <a:off x="899645" y="2935544"/>
            <a:ext cx="5447050" cy="3218303"/>
          </a:xfrm>
          <a:custGeom>
            <a:avLst/>
            <a:gdLst/>
            <a:ahLst/>
            <a:cxnLst>
              <a:cxn ang="0">
                <a:pos x="0" y="0"/>
              </a:cxn>
              <a:cxn ang="0">
                <a:pos x="861" y="181"/>
              </a:cxn>
              <a:cxn ang="0">
                <a:pos x="1769" y="635"/>
              </a:cxn>
            </a:cxnLst>
            <a:rect l="0" t="0" r="r" b="b"/>
            <a:pathLst>
              <a:path w="1769" h="635">
                <a:moveTo>
                  <a:pt x="0" y="0"/>
                </a:moveTo>
                <a:cubicBezTo>
                  <a:pt x="283" y="37"/>
                  <a:pt x="566" y="75"/>
                  <a:pt x="861" y="181"/>
                </a:cubicBezTo>
                <a:cubicBezTo>
                  <a:pt x="1156" y="287"/>
                  <a:pt x="1462" y="461"/>
                  <a:pt x="1769" y="635"/>
                </a:cubicBezTo>
              </a:path>
            </a:pathLst>
          </a:custGeom>
          <a:noFill/>
          <a:ln w="19050" cmpd="sng">
            <a:solidFill>
              <a:srgbClr val="336699"/>
            </a:solidFill>
            <a:round/>
            <a:headEnd/>
            <a:tailEnd/>
          </a:ln>
          <a:effectLst/>
        </p:spPr>
        <p:txBody>
          <a:bodyPr/>
          <a:lstStyle/>
          <a:p>
            <a:pPr defTabSz="913943">
              <a:defRPr/>
            </a:pPr>
            <a:endParaRPr lang="de-DE" sz="1799" kern="0">
              <a:solidFill>
                <a:sysClr val="windowText" lastClr="000000"/>
              </a:solidFill>
            </a:endParaRPr>
          </a:p>
        </p:txBody>
      </p:sp>
      <p:sp>
        <p:nvSpPr>
          <p:cNvPr id="28" name="Freeform 8"/>
          <p:cNvSpPr>
            <a:spLocks/>
          </p:cNvSpPr>
          <p:nvPr/>
        </p:nvSpPr>
        <p:spPr bwMode="auto">
          <a:xfrm>
            <a:off x="3382248" y="2433179"/>
            <a:ext cx="548201" cy="544959"/>
          </a:xfrm>
          <a:custGeom>
            <a:avLst/>
            <a:gdLst>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2354 w 11219"/>
              <a:gd name="connsiteY7" fmla="*/ 4570 h 10000"/>
              <a:gd name="connsiteX8" fmla="*/ 2070 w 11219"/>
              <a:gd name="connsiteY8" fmla="*/ 6117 h 10000"/>
              <a:gd name="connsiteX9" fmla="*/ 0 w 11219"/>
              <a:gd name="connsiteY9" fmla="*/ 8772 h 10000"/>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2354 w 11219"/>
              <a:gd name="connsiteY7" fmla="*/ 4570 h 10000"/>
              <a:gd name="connsiteX8" fmla="*/ 1320 w 11219"/>
              <a:gd name="connsiteY8" fmla="*/ 5755 h 10000"/>
              <a:gd name="connsiteX9" fmla="*/ 0 w 11219"/>
              <a:gd name="connsiteY9" fmla="*/ 8772 h 10000"/>
              <a:gd name="connsiteX0" fmla="*/ 0 w 11219"/>
              <a:gd name="connsiteY0" fmla="*/ 8772 h 10000"/>
              <a:gd name="connsiteX1" fmla="*/ 6396 w 11219"/>
              <a:gd name="connsiteY1" fmla="*/ 9519 h 10000"/>
              <a:gd name="connsiteX2" fmla="*/ 11219 w 11219"/>
              <a:gd name="connsiteY2" fmla="*/ 10000 h 10000"/>
              <a:gd name="connsiteX3" fmla="*/ 8949 w 11219"/>
              <a:gd name="connsiteY3" fmla="*/ 4880 h 10000"/>
              <a:gd name="connsiteX4" fmla="*/ 6113 w 11219"/>
              <a:gd name="connsiteY4" fmla="*/ 447 h 10000"/>
              <a:gd name="connsiteX5" fmla="*/ 4198 w 11219"/>
              <a:gd name="connsiteY5" fmla="*/ 0 h 10000"/>
              <a:gd name="connsiteX6" fmla="*/ 2992 w 11219"/>
              <a:gd name="connsiteY6" fmla="*/ 1478 h 10000"/>
              <a:gd name="connsiteX7" fmla="*/ 1932 w 11219"/>
              <a:gd name="connsiteY7" fmla="*/ 4072 h 10000"/>
              <a:gd name="connsiteX8" fmla="*/ 1320 w 11219"/>
              <a:gd name="connsiteY8" fmla="*/ 5755 h 10000"/>
              <a:gd name="connsiteX9" fmla="*/ 0 w 11219"/>
              <a:gd name="connsiteY9" fmla="*/ 8772 h 10000"/>
              <a:gd name="connsiteX0" fmla="*/ 0 w 11219"/>
              <a:gd name="connsiteY0" fmla="*/ 8998 h 10226"/>
              <a:gd name="connsiteX1" fmla="*/ 6396 w 11219"/>
              <a:gd name="connsiteY1" fmla="*/ 9745 h 10226"/>
              <a:gd name="connsiteX2" fmla="*/ 11219 w 11219"/>
              <a:gd name="connsiteY2" fmla="*/ 10226 h 10226"/>
              <a:gd name="connsiteX3" fmla="*/ 8949 w 11219"/>
              <a:gd name="connsiteY3" fmla="*/ 5106 h 10226"/>
              <a:gd name="connsiteX4" fmla="*/ 6113 w 11219"/>
              <a:gd name="connsiteY4" fmla="*/ 673 h 10226"/>
              <a:gd name="connsiteX5" fmla="*/ 4479 w 11219"/>
              <a:gd name="connsiteY5" fmla="*/ 0 h 10226"/>
              <a:gd name="connsiteX6" fmla="*/ 2992 w 11219"/>
              <a:gd name="connsiteY6" fmla="*/ 1704 h 10226"/>
              <a:gd name="connsiteX7" fmla="*/ 1932 w 11219"/>
              <a:gd name="connsiteY7" fmla="*/ 4298 h 10226"/>
              <a:gd name="connsiteX8" fmla="*/ 1320 w 11219"/>
              <a:gd name="connsiteY8" fmla="*/ 5981 h 10226"/>
              <a:gd name="connsiteX9" fmla="*/ 0 w 11219"/>
              <a:gd name="connsiteY9" fmla="*/ 8998 h 10226"/>
              <a:gd name="connsiteX0" fmla="*/ 0 w 11219"/>
              <a:gd name="connsiteY0" fmla="*/ 9272 h 10500"/>
              <a:gd name="connsiteX1" fmla="*/ 6396 w 11219"/>
              <a:gd name="connsiteY1" fmla="*/ 10019 h 10500"/>
              <a:gd name="connsiteX2" fmla="*/ 11219 w 11219"/>
              <a:gd name="connsiteY2" fmla="*/ 10500 h 10500"/>
              <a:gd name="connsiteX3" fmla="*/ 8949 w 11219"/>
              <a:gd name="connsiteY3" fmla="*/ 5380 h 10500"/>
              <a:gd name="connsiteX4" fmla="*/ 6113 w 11219"/>
              <a:gd name="connsiteY4" fmla="*/ 947 h 10500"/>
              <a:gd name="connsiteX5" fmla="*/ 4479 w 11219"/>
              <a:gd name="connsiteY5" fmla="*/ 274 h 10500"/>
              <a:gd name="connsiteX6" fmla="*/ 2992 w 11219"/>
              <a:gd name="connsiteY6" fmla="*/ 1978 h 10500"/>
              <a:gd name="connsiteX7" fmla="*/ 1932 w 11219"/>
              <a:gd name="connsiteY7" fmla="*/ 4572 h 10500"/>
              <a:gd name="connsiteX8" fmla="*/ 1320 w 11219"/>
              <a:gd name="connsiteY8" fmla="*/ 6255 h 10500"/>
              <a:gd name="connsiteX9" fmla="*/ 0 w 11219"/>
              <a:gd name="connsiteY9" fmla="*/ 9272 h 10500"/>
              <a:gd name="connsiteX0" fmla="*/ 0 w 11219"/>
              <a:gd name="connsiteY0" fmla="*/ 9272 h 10500"/>
              <a:gd name="connsiteX1" fmla="*/ 6396 w 11219"/>
              <a:gd name="connsiteY1" fmla="*/ 10019 h 10500"/>
              <a:gd name="connsiteX2" fmla="*/ 11219 w 11219"/>
              <a:gd name="connsiteY2" fmla="*/ 10500 h 10500"/>
              <a:gd name="connsiteX3" fmla="*/ 8949 w 11219"/>
              <a:gd name="connsiteY3" fmla="*/ 5380 h 10500"/>
              <a:gd name="connsiteX4" fmla="*/ 6441 w 11219"/>
              <a:gd name="connsiteY4" fmla="*/ 721 h 10500"/>
              <a:gd name="connsiteX5" fmla="*/ 4479 w 11219"/>
              <a:gd name="connsiteY5" fmla="*/ 274 h 10500"/>
              <a:gd name="connsiteX6" fmla="*/ 2992 w 11219"/>
              <a:gd name="connsiteY6" fmla="*/ 1978 h 10500"/>
              <a:gd name="connsiteX7" fmla="*/ 1932 w 11219"/>
              <a:gd name="connsiteY7" fmla="*/ 4572 h 10500"/>
              <a:gd name="connsiteX8" fmla="*/ 1320 w 11219"/>
              <a:gd name="connsiteY8" fmla="*/ 6255 h 10500"/>
              <a:gd name="connsiteX9" fmla="*/ 0 w 11219"/>
              <a:gd name="connsiteY9" fmla="*/ 9272 h 10500"/>
              <a:gd name="connsiteX0" fmla="*/ 0 w 11219"/>
              <a:gd name="connsiteY0" fmla="*/ 9364 h 10592"/>
              <a:gd name="connsiteX1" fmla="*/ 6396 w 11219"/>
              <a:gd name="connsiteY1" fmla="*/ 10111 h 10592"/>
              <a:gd name="connsiteX2" fmla="*/ 11219 w 11219"/>
              <a:gd name="connsiteY2" fmla="*/ 10592 h 10592"/>
              <a:gd name="connsiteX3" fmla="*/ 8949 w 11219"/>
              <a:gd name="connsiteY3" fmla="*/ 5472 h 10592"/>
              <a:gd name="connsiteX4" fmla="*/ 6441 w 11219"/>
              <a:gd name="connsiteY4" fmla="*/ 813 h 10592"/>
              <a:gd name="connsiteX5" fmla="*/ 4479 w 11219"/>
              <a:gd name="connsiteY5" fmla="*/ 366 h 10592"/>
              <a:gd name="connsiteX6" fmla="*/ 2992 w 11219"/>
              <a:gd name="connsiteY6" fmla="*/ 2070 h 10592"/>
              <a:gd name="connsiteX7" fmla="*/ 1932 w 11219"/>
              <a:gd name="connsiteY7" fmla="*/ 4664 h 10592"/>
              <a:gd name="connsiteX8" fmla="*/ 1320 w 11219"/>
              <a:gd name="connsiteY8" fmla="*/ 6347 h 10592"/>
              <a:gd name="connsiteX9" fmla="*/ 0 w 11219"/>
              <a:gd name="connsiteY9" fmla="*/ 9364 h 10592"/>
              <a:gd name="connsiteX0" fmla="*/ 0 w 10797"/>
              <a:gd name="connsiteY0" fmla="*/ 9364 h 10366"/>
              <a:gd name="connsiteX1" fmla="*/ 6396 w 10797"/>
              <a:gd name="connsiteY1" fmla="*/ 10111 h 10366"/>
              <a:gd name="connsiteX2" fmla="*/ 10797 w 10797"/>
              <a:gd name="connsiteY2" fmla="*/ 10366 h 10366"/>
              <a:gd name="connsiteX3" fmla="*/ 8949 w 10797"/>
              <a:gd name="connsiteY3" fmla="*/ 5472 h 10366"/>
              <a:gd name="connsiteX4" fmla="*/ 6441 w 10797"/>
              <a:gd name="connsiteY4" fmla="*/ 813 h 10366"/>
              <a:gd name="connsiteX5" fmla="*/ 4479 w 10797"/>
              <a:gd name="connsiteY5" fmla="*/ 366 h 10366"/>
              <a:gd name="connsiteX6" fmla="*/ 2992 w 10797"/>
              <a:gd name="connsiteY6" fmla="*/ 2070 h 10366"/>
              <a:gd name="connsiteX7" fmla="*/ 1932 w 10797"/>
              <a:gd name="connsiteY7" fmla="*/ 4664 h 10366"/>
              <a:gd name="connsiteX8" fmla="*/ 1320 w 10797"/>
              <a:gd name="connsiteY8" fmla="*/ 6347 h 10366"/>
              <a:gd name="connsiteX9" fmla="*/ 0 w 10797"/>
              <a:gd name="connsiteY9" fmla="*/ 9364 h 10366"/>
              <a:gd name="connsiteX0" fmla="*/ 0 w 10797"/>
              <a:gd name="connsiteY0" fmla="*/ 9364 h 10366"/>
              <a:gd name="connsiteX1" fmla="*/ 6349 w 10797"/>
              <a:gd name="connsiteY1" fmla="*/ 10020 h 10366"/>
              <a:gd name="connsiteX2" fmla="*/ 10797 w 10797"/>
              <a:gd name="connsiteY2" fmla="*/ 10366 h 10366"/>
              <a:gd name="connsiteX3" fmla="*/ 8949 w 10797"/>
              <a:gd name="connsiteY3" fmla="*/ 5472 h 10366"/>
              <a:gd name="connsiteX4" fmla="*/ 6441 w 10797"/>
              <a:gd name="connsiteY4" fmla="*/ 813 h 10366"/>
              <a:gd name="connsiteX5" fmla="*/ 4479 w 10797"/>
              <a:gd name="connsiteY5" fmla="*/ 366 h 10366"/>
              <a:gd name="connsiteX6" fmla="*/ 2992 w 10797"/>
              <a:gd name="connsiteY6" fmla="*/ 2070 h 10366"/>
              <a:gd name="connsiteX7" fmla="*/ 1932 w 10797"/>
              <a:gd name="connsiteY7" fmla="*/ 4664 h 10366"/>
              <a:gd name="connsiteX8" fmla="*/ 1320 w 10797"/>
              <a:gd name="connsiteY8" fmla="*/ 6347 h 10366"/>
              <a:gd name="connsiteX9" fmla="*/ 0 w 10797"/>
              <a:gd name="connsiteY9" fmla="*/ 9364 h 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7" h="10366">
                <a:moveTo>
                  <a:pt x="0" y="9364"/>
                </a:moveTo>
                <a:lnTo>
                  <a:pt x="6349" y="10020"/>
                </a:lnTo>
                <a:lnTo>
                  <a:pt x="10797" y="10366"/>
                </a:lnTo>
                <a:lnTo>
                  <a:pt x="8949" y="5472"/>
                </a:lnTo>
                <a:lnTo>
                  <a:pt x="6441" y="813"/>
                </a:lnTo>
                <a:cubicBezTo>
                  <a:pt x="5193" y="0"/>
                  <a:pt x="5352" y="92"/>
                  <a:pt x="4479" y="366"/>
                </a:cubicBezTo>
                <a:lnTo>
                  <a:pt x="2992" y="2070"/>
                </a:lnTo>
                <a:lnTo>
                  <a:pt x="1932" y="4664"/>
                </a:lnTo>
                <a:cubicBezTo>
                  <a:pt x="1837" y="5180"/>
                  <a:pt x="1415" y="5831"/>
                  <a:pt x="1320" y="6347"/>
                </a:cubicBezTo>
                <a:lnTo>
                  <a:pt x="0" y="9364"/>
                </a:lnTo>
                <a:close/>
              </a:path>
            </a:pathLst>
          </a:custGeom>
          <a:solidFill>
            <a:srgbClr val="FF0000"/>
          </a:solidFill>
          <a:ln w="9525">
            <a:noFill/>
            <a:round/>
            <a:headEnd/>
            <a:tailEnd/>
          </a:ln>
          <a:effectLst/>
        </p:spPr>
        <p:txBody>
          <a:bodyPr/>
          <a:lstStyle/>
          <a:p>
            <a:pPr defTabSz="913943">
              <a:defRPr/>
            </a:pPr>
            <a:endParaRPr lang="de-DE" sz="1799" kern="0">
              <a:solidFill>
                <a:sysClr val="windowText" lastClr="000000"/>
              </a:solidFill>
            </a:endParaRPr>
          </a:p>
        </p:txBody>
      </p:sp>
      <p:sp>
        <p:nvSpPr>
          <p:cNvPr id="29" name="Text Box 9"/>
          <p:cNvSpPr txBox="1">
            <a:spLocks noChangeArrowheads="1"/>
          </p:cNvSpPr>
          <p:nvPr/>
        </p:nvSpPr>
        <p:spPr bwMode="auto">
          <a:xfrm>
            <a:off x="4418149" y="2644576"/>
            <a:ext cx="1322109" cy="338378"/>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0" name="Text Box 10"/>
          <p:cNvSpPr txBox="1">
            <a:spLocks noChangeArrowheads="1"/>
          </p:cNvSpPr>
          <p:nvPr/>
        </p:nvSpPr>
        <p:spPr bwMode="auto">
          <a:xfrm rot="2553293">
            <a:off x="4154442" y="4799411"/>
            <a:ext cx="1322109" cy="338378"/>
          </a:xfrm>
          <a:prstGeom prst="rect">
            <a:avLst/>
          </a:prstGeom>
          <a:noFill/>
          <a:ln w="9525">
            <a:noFill/>
            <a:miter lim="800000"/>
            <a:headEnd/>
            <a:tailEnd/>
          </a:ln>
          <a:effectLst/>
        </p:spPr>
        <p:txBody>
          <a:bodyPr wrap="none">
            <a:spAutoFit/>
          </a:bodyPr>
          <a:lstStyle/>
          <a:p>
            <a:pPr defTabSz="913943">
              <a:defRPr/>
            </a:pPr>
            <a:r>
              <a:rPr lang="en-US" sz="1599" kern="0" dirty="0">
                <a:solidFill>
                  <a:srgbClr val="336699"/>
                </a:solidFill>
              </a:rPr>
              <a:t>Stability limit</a:t>
            </a:r>
          </a:p>
        </p:txBody>
      </p:sp>
      <p:sp>
        <p:nvSpPr>
          <p:cNvPr id="31" name="Text Box 11"/>
          <p:cNvSpPr txBox="1">
            <a:spLocks noChangeArrowheads="1"/>
          </p:cNvSpPr>
          <p:nvPr/>
        </p:nvSpPr>
        <p:spPr bwMode="auto">
          <a:xfrm>
            <a:off x="521486" y="2338957"/>
            <a:ext cx="1213162" cy="307617"/>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PRE-EVENT</a:t>
            </a:r>
            <a:endParaRPr lang="en-US" sz="1399" kern="0" dirty="0">
              <a:solidFill>
                <a:srgbClr val="949EAA"/>
              </a:solidFill>
            </a:endParaRPr>
          </a:p>
        </p:txBody>
      </p:sp>
      <p:sp>
        <p:nvSpPr>
          <p:cNvPr id="39" name="Oval 19"/>
          <p:cNvSpPr>
            <a:spLocks noChangeArrowheads="1"/>
          </p:cNvSpPr>
          <p:nvPr/>
        </p:nvSpPr>
        <p:spPr bwMode="auto">
          <a:xfrm>
            <a:off x="1385167" y="2664752"/>
            <a:ext cx="117414" cy="123761"/>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nvGrpSpPr>
          <p:cNvPr id="3" name="Group 20"/>
          <p:cNvGrpSpPr>
            <a:grpSpLocks/>
          </p:cNvGrpSpPr>
          <p:nvPr/>
        </p:nvGrpSpPr>
        <p:grpSpPr bwMode="auto">
          <a:xfrm>
            <a:off x="4438060" y="3150725"/>
            <a:ext cx="1331615" cy="519123"/>
            <a:chOff x="1322" y="1114"/>
            <a:chExt cx="1119" cy="365"/>
          </a:xfrm>
        </p:grpSpPr>
        <p:sp>
          <p:nvSpPr>
            <p:cNvPr id="41" name="Text Box 21"/>
            <p:cNvSpPr txBox="1">
              <a:spLocks noChangeArrowheads="1"/>
            </p:cNvSpPr>
            <p:nvPr/>
          </p:nvSpPr>
          <p:spPr bwMode="auto">
            <a:xfrm>
              <a:off x="1322" y="1114"/>
              <a:ext cx="1119" cy="216"/>
            </a:xfrm>
            <a:prstGeom prst="rect">
              <a:avLst/>
            </a:prstGeom>
            <a:noFill/>
            <a:ln w="9525">
              <a:noFill/>
              <a:miter lim="800000"/>
              <a:headEnd/>
              <a:tailEnd/>
            </a:ln>
            <a:effectLst/>
          </p:spPr>
          <p:txBody>
            <a:bodyPr wrap="none">
              <a:spAutoFit/>
            </a:bodyPr>
            <a:lstStyle/>
            <a:p>
              <a:pPr defTabSz="913943">
                <a:defRPr/>
              </a:pPr>
              <a:r>
                <a:rPr lang="de-DE" sz="1399" kern="0" dirty="0">
                  <a:solidFill>
                    <a:srgbClr val="949EAA"/>
                  </a:solidFill>
                </a:rPr>
                <a:t>POST-EVENT</a:t>
              </a:r>
              <a:endParaRPr lang="en-US" sz="1399" kern="0" dirty="0">
                <a:solidFill>
                  <a:srgbClr val="949EAA"/>
                </a:solidFill>
              </a:endParaRPr>
            </a:p>
          </p:txBody>
        </p:sp>
        <p:sp>
          <p:nvSpPr>
            <p:cNvPr id="42" name="Oval 22"/>
            <p:cNvSpPr>
              <a:spLocks noChangeArrowheads="1"/>
            </p:cNvSpPr>
            <p:nvPr/>
          </p:nvSpPr>
          <p:spPr bwMode="auto">
            <a:xfrm>
              <a:off x="1977" y="1389"/>
              <a:ext cx="91" cy="90"/>
            </a:xfrm>
            <a:prstGeom prst="ellipse">
              <a:avLst/>
            </a:prstGeom>
            <a:solidFill>
              <a:srgbClr val="AFB4BE"/>
            </a:solidFill>
            <a:ln w="9525">
              <a:solidFill>
                <a:srgbClr val="000000"/>
              </a:solidFill>
              <a:round/>
              <a:headEnd/>
              <a:tailEnd/>
            </a:ln>
            <a:effectLst/>
          </p:spPr>
          <p:txBody>
            <a:bodyPr wrap="none" anchor="ctr"/>
            <a:lstStyle/>
            <a:p>
              <a:pPr defTabSz="913943">
                <a:defRPr/>
              </a:pPr>
              <a:endParaRPr lang="de-DE" sz="1799" kern="0">
                <a:solidFill>
                  <a:sysClr val="windowText" lastClr="000000"/>
                </a:solidFill>
              </a:endParaRPr>
            </a:p>
          </p:txBody>
        </p:sp>
      </p:grpSp>
      <p:grpSp>
        <p:nvGrpSpPr>
          <p:cNvPr id="4" name="Gruppieren 48"/>
          <p:cNvGrpSpPr/>
          <p:nvPr/>
        </p:nvGrpSpPr>
        <p:grpSpPr>
          <a:xfrm>
            <a:off x="5356260" y="2819835"/>
            <a:ext cx="1579698" cy="2719680"/>
            <a:chOff x="7624763" y="2750987"/>
            <a:chExt cx="1580521" cy="2721096"/>
          </a:xfrm>
        </p:grpSpPr>
        <p:grpSp>
          <p:nvGrpSpPr>
            <p:cNvPr id="5" name="Gruppieren 46"/>
            <p:cNvGrpSpPr/>
            <p:nvPr/>
          </p:nvGrpSpPr>
          <p:grpSpPr>
            <a:xfrm>
              <a:off x="7624763" y="2750987"/>
              <a:ext cx="1580521" cy="2721096"/>
              <a:chOff x="7681913" y="2820837"/>
              <a:chExt cx="1580521" cy="2721096"/>
            </a:xfrm>
          </p:grpSpPr>
          <p:sp>
            <p:nvSpPr>
              <p:cNvPr id="167940" name="Rectangle 4" descr="Diagonal weit nach oben"/>
              <p:cNvSpPr>
                <a:spLocks noChangeArrowheads="1"/>
              </p:cNvSpPr>
              <p:nvPr/>
            </p:nvSpPr>
            <p:spPr bwMode="auto">
              <a:xfrm rot="16822600">
                <a:off x="7271709" y="3551208"/>
                <a:ext cx="2628900" cy="1352550"/>
              </a:xfrm>
              <a:prstGeom prst="rect">
                <a:avLst/>
              </a:prstGeom>
              <a:pattFill prst="wdUpDiag">
                <a:fgClr>
                  <a:srgbClr val="000000"/>
                </a:fgClr>
                <a:bgClr>
                  <a:srgbClr val="D8D8D8"/>
                </a:bgClr>
              </a:pattFill>
              <a:ln w="9525">
                <a:noFill/>
                <a:miter lim="800000"/>
                <a:headEnd/>
                <a:tailEnd/>
              </a:ln>
            </p:spPr>
            <p:txBody>
              <a:bodyPr vert="horz" wrap="square" lIns="91392" tIns="45696" rIns="91392" bIns="45696" numCol="1" anchor="t" anchorCtr="0" compatLnSpc="1">
                <a:prstTxWarp prst="textNoShape">
                  <a:avLst/>
                </a:prstTxWarp>
              </a:bodyPr>
              <a:lstStyle/>
              <a:p>
                <a:endParaRPr lang="de-DE" sz="1799" dirty="0"/>
              </a:p>
            </p:txBody>
          </p:sp>
          <p:cxnSp>
            <p:nvCxnSpPr>
              <p:cNvPr id="36" name="Gerade Verbindung 35"/>
              <p:cNvCxnSpPr/>
              <p:nvPr/>
            </p:nvCxnSpPr>
            <p:spPr bwMode="auto">
              <a:xfrm flipH="1">
                <a:off x="7681913" y="2820837"/>
                <a:ext cx="478677" cy="2584601"/>
              </a:xfrm>
              <a:prstGeom prst="line">
                <a:avLst/>
              </a:prstGeom>
              <a:solidFill>
                <a:schemeClr val="tx2"/>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48" name="Textfeld 47"/>
            <p:cNvSpPr txBox="1"/>
            <p:nvPr/>
          </p:nvSpPr>
          <p:spPr>
            <a:xfrm>
              <a:off x="8126069" y="3886200"/>
              <a:ext cx="751809" cy="492443"/>
            </a:xfrm>
            <a:prstGeom prst="rect">
              <a:avLst/>
            </a:prstGeom>
            <a:solidFill>
              <a:schemeClr val="bg1">
                <a:lumMod val="85000"/>
              </a:schemeClr>
            </a:solidFill>
          </p:spPr>
          <p:txBody>
            <a:bodyPr wrap="none" lIns="0" tIns="0" rIns="0" bIns="0" rtlCol="0">
              <a:spAutoFit/>
            </a:bodyPr>
            <a:lstStyle/>
            <a:p>
              <a:pPr algn="ctr"/>
              <a:r>
                <a:rPr lang="en-US" sz="1599" dirty="0"/>
                <a:t>Thermal</a:t>
              </a:r>
            </a:p>
            <a:p>
              <a:pPr algn="ctr"/>
              <a:r>
                <a:rPr lang="en-US" sz="1599" dirty="0"/>
                <a:t>limit</a:t>
              </a:r>
            </a:p>
          </p:txBody>
        </p:sp>
      </p:grpSp>
      <p:sp>
        <p:nvSpPr>
          <p:cNvPr id="37" name="Freihandform 36"/>
          <p:cNvSpPr/>
          <p:nvPr/>
        </p:nvSpPr>
        <p:spPr bwMode="auto">
          <a:xfrm>
            <a:off x="3198734" y="3074378"/>
            <a:ext cx="854926" cy="292742"/>
          </a:xfrm>
          <a:custGeom>
            <a:avLst/>
            <a:gdLst>
              <a:gd name="connsiteX0" fmla="*/ 0 w 855371"/>
              <a:gd name="connsiteY0" fmla="*/ 0 h 292894"/>
              <a:gd name="connsiteX1" fmla="*/ 7144 w 855371"/>
              <a:gd name="connsiteY1" fmla="*/ 2381 h 292894"/>
              <a:gd name="connsiteX2" fmla="*/ 9525 w 855371"/>
              <a:gd name="connsiteY2" fmla="*/ 9525 h 292894"/>
              <a:gd name="connsiteX3" fmla="*/ 14288 w 855371"/>
              <a:gd name="connsiteY3" fmla="*/ 16669 h 292894"/>
              <a:gd name="connsiteX4" fmla="*/ 21431 w 855371"/>
              <a:gd name="connsiteY4" fmla="*/ 38100 h 292894"/>
              <a:gd name="connsiteX5" fmla="*/ 23813 w 855371"/>
              <a:gd name="connsiteY5" fmla="*/ 45244 h 292894"/>
              <a:gd name="connsiteX6" fmla="*/ 26194 w 855371"/>
              <a:gd name="connsiteY6" fmla="*/ 57150 h 292894"/>
              <a:gd name="connsiteX7" fmla="*/ 30956 w 855371"/>
              <a:gd name="connsiteY7" fmla="*/ 71437 h 292894"/>
              <a:gd name="connsiteX8" fmla="*/ 33338 w 855371"/>
              <a:gd name="connsiteY8" fmla="*/ 85725 h 292894"/>
              <a:gd name="connsiteX9" fmla="*/ 38100 w 855371"/>
              <a:gd name="connsiteY9" fmla="*/ 100012 h 292894"/>
              <a:gd name="connsiteX10" fmla="*/ 40481 w 855371"/>
              <a:gd name="connsiteY10" fmla="*/ 107156 h 292894"/>
              <a:gd name="connsiteX11" fmla="*/ 45244 w 855371"/>
              <a:gd name="connsiteY11" fmla="*/ 121444 h 292894"/>
              <a:gd name="connsiteX12" fmla="*/ 47625 w 855371"/>
              <a:gd name="connsiteY12" fmla="*/ 128587 h 292894"/>
              <a:gd name="connsiteX13" fmla="*/ 52388 w 855371"/>
              <a:gd name="connsiteY13" fmla="*/ 135731 h 292894"/>
              <a:gd name="connsiteX14" fmla="*/ 57150 w 855371"/>
              <a:gd name="connsiteY14" fmla="*/ 152400 h 292894"/>
              <a:gd name="connsiteX15" fmla="*/ 61913 w 855371"/>
              <a:gd name="connsiteY15" fmla="*/ 159544 h 292894"/>
              <a:gd name="connsiteX16" fmla="*/ 64294 w 855371"/>
              <a:gd name="connsiteY16" fmla="*/ 166687 h 292894"/>
              <a:gd name="connsiteX17" fmla="*/ 73819 w 855371"/>
              <a:gd name="connsiteY17" fmla="*/ 180975 h 292894"/>
              <a:gd name="connsiteX18" fmla="*/ 85725 w 855371"/>
              <a:gd name="connsiteY18" fmla="*/ 197644 h 292894"/>
              <a:gd name="connsiteX19" fmla="*/ 97631 w 855371"/>
              <a:gd name="connsiteY19" fmla="*/ 214312 h 292894"/>
              <a:gd name="connsiteX20" fmla="*/ 114300 w 855371"/>
              <a:gd name="connsiteY20" fmla="*/ 230981 h 292894"/>
              <a:gd name="connsiteX21" fmla="*/ 128588 w 855371"/>
              <a:gd name="connsiteY21" fmla="*/ 240506 h 292894"/>
              <a:gd name="connsiteX22" fmla="*/ 133350 w 855371"/>
              <a:gd name="connsiteY22" fmla="*/ 247650 h 292894"/>
              <a:gd name="connsiteX23" fmla="*/ 147638 w 855371"/>
              <a:gd name="connsiteY23" fmla="*/ 252412 h 292894"/>
              <a:gd name="connsiteX24" fmla="*/ 154781 w 855371"/>
              <a:gd name="connsiteY24" fmla="*/ 257175 h 292894"/>
              <a:gd name="connsiteX25" fmla="*/ 159544 w 855371"/>
              <a:gd name="connsiteY25" fmla="*/ 264319 h 292894"/>
              <a:gd name="connsiteX26" fmla="*/ 166688 w 855371"/>
              <a:gd name="connsiteY26" fmla="*/ 266700 h 292894"/>
              <a:gd name="connsiteX27" fmla="*/ 180975 w 855371"/>
              <a:gd name="connsiteY27" fmla="*/ 273844 h 292894"/>
              <a:gd name="connsiteX28" fmla="*/ 188119 w 855371"/>
              <a:gd name="connsiteY28" fmla="*/ 278606 h 292894"/>
              <a:gd name="connsiteX29" fmla="*/ 202406 w 855371"/>
              <a:gd name="connsiteY29" fmla="*/ 283369 h 292894"/>
              <a:gd name="connsiteX30" fmla="*/ 209550 w 855371"/>
              <a:gd name="connsiteY30" fmla="*/ 288131 h 292894"/>
              <a:gd name="connsiteX31" fmla="*/ 226219 w 855371"/>
              <a:gd name="connsiteY31" fmla="*/ 292894 h 292894"/>
              <a:gd name="connsiteX32" fmla="*/ 278606 w 855371"/>
              <a:gd name="connsiteY32" fmla="*/ 290512 h 292894"/>
              <a:gd name="connsiteX33" fmla="*/ 285750 w 855371"/>
              <a:gd name="connsiteY33" fmla="*/ 288131 h 292894"/>
              <a:gd name="connsiteX34" fmla="*/ 319088 w 855371"/>
              <a:gd name="connsiteY34" fmla="*/ 278606 h 292894"/>
              <a:gd name="connsiteX35" fmla="*/ 340519 w 855371"/>
              <a:gd name="connsiteY35" fmla="*/ 271462 h 292894"/>
              <a:gd name="connsiteX36" fmla="*/ 347663 w 855371"/>
              <a:gd name="connsiteY36" fmla="*/ 269081 h 292894"/>
              <a:gd name="connsiteX37" fmla="*/ 354806 w 855371"/>
              <a:gd name="connsiteY37" fmla="*/ 266700 h 292894"/>
              <a:gd name="connsiteX38" fmla="*/ 369094 w 855371"/>
              <a:gd name="connsiteY38" fmla="*/ 259556 h 292894"/>
              <a:gd name="connsiteX39" fmla="*/ 376238 w 855371"/>
              <a:gd name="connsiteY39" fmla="*/ 254794 h 292894"/>
              <a:gd name="connsiteX40" fmla="*/ 383381 w 855371"/>
              <a:gd name="connsiteY40" fmla="*/ 252412 h 292894"/>
              <a:gd name="connsiteX41" fmla="*/ 390525 w 855371"/>
              <a:gd name="connsiteY41" fmla="*/ 247650 h 292894"/>
              <a:gd name="connsiteX42" fmla="*/ 404813 w 855371"/>
              <a:gd name="connsiteY42" fmla="*/ 242887 h 292894"/>
              <a:gd name="connsiteX43" fmla="*/ 411956 w 855371"/>
              <a:gd name="connsiteY43" fmla="*/ 238125 h 292894"/>
              <a:gd name="connsiteX44" fmla="*/ 426244 w 855371"/>
              <a:gd name="connsiteY44" fmla="*/ 233362 h 292894"/>
              <a:gd name="connsiteX45" fmla="*/ 440531 w 855371"/>
              <a:gd name="connsiteY45" fmla="*/ 226219 h 292894"/>
              <a:gd name="connsiteX46" fmla="*/ 461963 w 855371"/>
              <a:gd name="connsiteY46" fmla="*/ 216694 h 292894"/>
              <a:gd name="connsiteX47" fmla="*/ 469106 w 855371"/>
              <a:gd name="connsiteY47" fmla="*/ 214312 h 292894"/>
              <a:gd name="connsiteX48" fmla="*/ 490538 w 855371"/>
              <a:gd name="connsiteY48" fmla="*/ 202406 h 292894"/>
              <a:gd name="connsiteX49" fmla="*/ 497681 w 855371"/>
              <a:gd name="connsiteY49" fmla="*/ 197644 h 292894"/>
              <a:gd name="connsiteX50" fmla="*/ 519113 w 855371"/>
              <a:gd name="connsiteY50" fmla="*/ 190500 h 292894"/>
              <a:gd name="connsiteX51" fmla="*/ 547688 w 855371"/>
              <a:gd name="connsiteY51" fmla="*/ 180975 h 292894"/>
              <a:gd name="connsiteX52" fmla="*/ 561975 w 855371"/>
              <a:gd name="connsiteY52" fmla="*/ 176212 h 292894"/>
              <a:gd name="connsiteX53" fmla="*/ 569119 w 855371"/>
              <a:gd name="connsiteY53" fmla="*/ 173831 h 292894"/>
              <a:gd name="connsiteX54" fmla="*/ 583406 w 855371"/>
              <a:gd name="connsiteY54" fmla="*/ 166687 h 292894"/>
              <a:gd name="connsiteX55" fmla="*/ 595313 w 855371"/>
              <a:gd name="connsiteY55" fmla="*/ 164306 h 292894"/>
              <a:gd name="connsiteX56" fmla="*/ 602456 w 855371"/>
              <a:gd name="connsiteY56" fmla="*/ 161925 h 292894"/>
              <a:gd name="connsiteX57" fmla="*/ 626269 w 855371"/>
              <a:gd name="connsiteY57" fmla="*/ 157162 h 292894"/>
              <a:gd name="connsiteX58" fmla="*/ 638175 w 855371"/>
              <a:gd name="connsiteY58" fmla="*/ 154781 h 292894"/>
              <a:gd name="connsiteX59" fmla="*/ 676275 w 855371"/>
              <a:gd name="connsiteY59" fmla="*/ 150019 h 292894"/>
              <a:gd name="connsiteX60" fmla="*/ 714375 w 855371"/>
              <a:gd name="connsiteY60" fmla="*/ 152400 h 292894"/>
              <a:gd name="connsiteX61" fmla="*/ 721519 w 855371"/>
              <a:gd name="connsiteY61" fmla="*/ 154781 h 292894"/>
              <a:gd name="connsiteX62" fmla="*/ 745331 w 855371"/>
              <a:gd name="connsiteY62" fmla="*/ 159544 h 292894"/>
              <a:gd name="connsiteX63" fmla="*/ 757238 w 855371"/>
              <a:gd name="connsiteY63" fmla="*/ 161925 h 292894"/>
              <a:gd name="connsiteX64" fmla="*/ 776288 w 855371"/>
              <a:gd name="connsiteY64" fmla="*/ 164306 h 292894"/>
              <a:gd name="connsiteX65" fmla="*/ 785813 w 855371"/>
              <a:gd name="connsiteY65" fmla="*/ 169069 h 292894"/>
              <a:gd name="connsiteX66" fmla="*/ 800100 w 855371"/>
              <a:gd name="connsiteY66" fmla="*/ 173831 h 292894"/>
              <a:gd name="connsiteX67" fmla="*/ 807244 w 855371"/>
              <a:gd name="connsiteY67" fmla="*/ 178594 h 292894"/>
              <a:gd name="connsiteX68" fmla="*/ 814388 w 855371"/>
              <a:gd name="connsiteY68" fmla="*/ 180975 h 292894"/>
              <a:gd name="connsiteX69" fmla="*/ 821531 w 855371"/>
              <a:gd name="connsiteY69" fmla="*/ 195262 h 292894"/>
              <a:gd name="connsiteX70" fmla="*/ 828675 w 855371"/>
              <a:gd name="connsiteY70" fmla="*/ 200025 h 292894"/>
              <a:gd name="connsiteX71" fmla="*/ 835819 w 855371"/>
              <a:gd name="connsiteY71" fmla="*/ 214312 h 292894"/>
              <a:gd name="connsiteX72" fmla="*/ 842963 w 855371"/>
              <a:gd name="connsiteY72" fmla="*/ 216694 h 292894"/>
              <a:gd name="connsiteX73" fmla="*/ 852488 w 855371"/>
              <a:gd name="connsiteY73" fmla="*/ 228600 h 292894"/>
              <a:gd name="connsiteX74" fmla="*/ 854869 w 855371"/>
              <a:gd name="connsiteY74" fmla="*/ 240506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55371" h="292894">
                <a:moveTo>
                  <a:pt x="0" y="0"/>
                </a:moveTo>
                <a:cubicBezTo>
                  <a:pt x="2381" y="794"/>
                  <a:pt x="5369" y="606"/>
                  <a:pt x="7144" y="2381"/>
                </a:cubicBezTo>
                <a:cubicBezTo>
                  <a:pt x="8919" y="4156"/>
                  <a:pt x="8402" y="7280"/>
                  <a:pt x="9525" y="9525"/>
                </a:cubicBezTo>
                <a:cubicBezTo>
                  <a:pt x="10805" y="12085"/>
                  <a:pt x="12700" y="14288"/>
                  <a:pt x="14288" y="16669"/>
                </a:cubicBezTo>
                <a:lnTo>
                  <a:pt x="21431" y="38100"/>
                </a:lnTo>
                <a:cubicBezTo>
                  <a:pt x="22225" y="40481"/>
                  <a:pt x="23321" y="42783"/>
                  <a:pt x="23813" y="45244"/>
                </a:cubicBezTo>
                <a:cubicBezTo>
                  <a:pt x="24607" y="49213"/>
                  <a:pt x="25129" y="53245"/>
                  <a:pt x="26194" y="57150"/>
                </a:cubicBezTo>
                <a:cubicBezTo>
                  <a:pt x="27515" y="61993"/>
                  <a:pt x="30131" y="66485"/>
                  <a:pt x="30956" y="71437"/>
                </a:cubicBezTo>
                <a:cubicBezTo>
                  <a:pt x="31750" y="76200"/>
                  <a:pt x="32167" y="81041"/>
                  <a:pt x="33338" y="85725"/>
                </a:cubicBezTo>
                <a:cubicBezTo>
                  <a:pt x="34556" y="90595"/>
                  <a:pt x="36513" y="95250"/>
                  <a:pt x="38100" y="100012"/>
                </a:cubicBezTo>
                <a:lnTo>
                  <a:pt x="40481" y="107156"/>
                </a:lnTo>
                <a:lnTo>
                  <a:pt x="45244" y="121444"/>
                </a:lnTo>
                <a:cubicBezTo>
                  <a:pt x="46038" y="123825"/>
                  <a:pt x="46233" y="126499"/>
                  <a:pt x="47625" y="128587"/>
                </a:cubicBezTo>
                <a:lnTo>
                  <a:pt x="52388" y="135731"/>
                </a:lnTo>
                <a:cubicBezTo>
                  <a:pt x="53151" y="138781"/>
                  <a:pt x="55442" y="148985"/>
                  <a:pt x="57150" y="152400"/>
                </a:cubicBezTo>
                <a:cubicBezTo>
                  <a:pt x="58430" y="154960"/>
                  <a:pt x="60325" y="157163"/>
                  <a:pt x="61913" y="159544"/>
                </a:cubicBezTo>
                <a:cubicBezTo>
                  <a:pt x="62707" y="161925"/>
                  <a:pt x="63075" y="164493"/>
                  <a:pt x="64294" y="166687"/>
                </a:cubicBezTo>
                <a:cubicBezTo>
                  <a:pt x="67074" y="171691"/>
                  <a:pt x="73819" y="180975"/>
                  <a:pt x="73819" y="180975"/>
                </a:cubicBezTo>
                <a:cubicBezTo>
                  <a:pt x="79375" y="197643"/>
                  <a:pt x="73819" y="193674"/>
                  <a:pt x="85725" y="197644"/>
                </a:cubicBezTo>
                <a:cubicBezTo>
                  <a:pt x="91282" y="214312"/>
                  <a:pt x="85726" y="210344"/>
                  <a:pt x="97631" y="214312"/>
                </a:cubicBezTo>
                <a:cubicBezTo>
                  <a:pt x="108548" y="230689"/>
                  <a:pt x="101726" y="226790"/>
                  <a:pt x="114300" y="230981"/>
                </a:cubicBezTo>
                <a:cubicBezTo>
                  <a:pt x="119063" y="234156"/>
                  <a:pt x="125413" y="235743"/>
                  <a:pt x="128588" y="240506"/>
                </a:cubicBezTo>
                <a:cubicBezTo>
                  <a:pt x="130175" y="242887"/>
                  <a:pt x="130923" y="246133"/>
                  <a:pt x="133350" y="247650"/>
                </a:cubicBezTo>
                <a:cubicBezTo>
                  <a:pt x="137607" y="250311"/>
                  <a:pt x="147638" y="252412"/>
                  <a:pt x="147638" y="252412"/>
                </a:cubicBezTo>
                <a:cubicBezTo>
                  <a:pt x="150019" y="254000"/>
                  <a:pt x="152757" y="255151"/>
                  <a:pt x="154781" y="257175"/>
                </a:cubicBezTo>
                <a:cubicBezTo>
                  <a:pt x="156805" y="259199"/>
                  <a:pt x="157309" y="262531"/>
                  <a:pt x="159544" y="264319"/>
                </a:cubicBezTo>
                <a:cubicBezTo>
                  <a:pt x="161504" y="265887"/>
                  <a:pt x="164307" y="265906"/>
                  <a:pt x="166688" y="266700"/>
                </a:cubicBezTo>
                <a:cubicBezTo>
                  <a:pt x="187152" y="280343"/>
                  <a:pt x="161263" y="263988"/>
                  <a:pt x="180975" y="273844"/>
                </a:cubicBezTo>
                <a:cubicBezTo>
                  <a:pt x="183535" y="275124"/>
                  <a:pt x="185504" y="277444"/>
                  <a:pt x="188119" y="278606"/>
                </a:cubicBezTo>
                <a:cubicBezTo>
                  <a:pt x="192706" y="280645"/>
                  <a:pt x="198229" y="280585"/>
                  <a:pt x="202406" y="283369"/>
                </a:cubicBezTo>
                <a:cubicBezTo>
                  <a:pt x="204787" y="284956"/>
                  <a:pt x="206990" y="286851"/>
                  <a:pt x="209550" y="288131"/>
                </a:cubicBezTo>
                <a:cubicBezTo>
                  <a:pt x="212963" y="289837"/>
                  <a:pt x="223172" y="292132"/>
                  <a:pt x="226219" y="292894"/>
                </a:cubicBezTo>
                <a:cubicBezTo>
                  <a:pt x="243681" y="292100"/>
                  <a:pt x="261181" y="291906"/>
                  <a:pt x="278606" y="290512"/>
                </a:cubicBezTo>
                <a:cubicBezTo>
                  <a:pt x="281108" y="290312"/>
                  <a:pt x="283328" y="288791"/>
                  <a:pt x="285750" y="288131"/>
                </a:cubicBezTo>
                <a:cubicBezTo>
                  <a:pt x="318635" y="279163"/>
                  <a:pt x="291715" y="287731"/>
                  <a:pt x="319088" y="278606"/>
                </a:cubicBezTo>
                <a:lnTo>
                  <a:pt x="340519" y="271462"/>
                </a:lnTo>
                <a:lnTo>
                  <a:pt x="347663" y="269081"/>
                </a:lnTo>
                <a:lnTo>
                  <a:pt x="354806" y="266700"/>
                </a:lnTo>
                <a:cubicBezTo>
                  <a:pt x="375271" y="253056"/>
                  <a:pt x="349384" y="269410"/>
                  <a:pt x="369094" y="259556"/>
                </a:cubicBezTo>
                <a:cubicBezTo>
                  <a:pt x="371654" y="258276"/>
                  <a:pt x="373678" y="256074"/>
                  <a:pt x="376238" y="254794"/>
                </a:cubicBezTo>
                <a:cubicBezTo>
                  <a:pt x="378483" y="253671"/>
                  <a:pt x="381136" y="253535"/>
                  <a:pt x="383381" y="252412"/>
                </a:cubicBezTo>
                <a:cubicBezTo>
                  <a:pt x="385941" y="251132"/>
                  <a:pt x="387910" y="248812"/>
                  <a:pt x="390525" y="247650"/>
                </a:cubicBezTo>
                <a:cubicBezTo>
                  <a:pt x="395113" y="245611"/>
                  <a:pt x="400636" y="245672"/>
                  <a:pt x="404813" y="242887"/>
                </a:cubicBezTo>
                <a:cubicBezTo>
                  <a:pt x="407194" y="241300"/>
                  <a:pt x="409341" y="239287"/>
                  <a:pt x="411956" y="238125"/>
                </a:cubicBezTo>
                <a:cubicBezTo>
                  <a:pt x="416544" y="236086"/>
                  <a:pt x="422067" y="236147"/>
                  <a:pt x="426244" y="233362"/>
                </a:cubicBezTo>
                <a:cubicBezTo>
                  <a:pt x="435476" y="227208"/>
                  <a:pt x="430673" y="229505"/>
                  <a:pt x="440531" y="226219"/>
                </a:cubicBezTo>
                <a:cubicBezTo>
                  <a:pt x="451854" y="218670"/>
                  <a:pt x="444957" y="222363"/>
                  <a:pt x="461963" y="216694"/>
                </a:cubicBezTo>
                <a:cubicBezTo>
                  <a:pt x="464344" y="215900"/>
                  <a:pt x="467018" y="215704"/>
                  <a:pt x="469106" y="214312"/>
                </a:cubicBezTo>
                <a:cubicBezTo>
                  <a:pt x="485483" y="203395"/>
                  <a:pt x="477964" y="206597"/>
                  <a:pt x="490538" y="202406"/>
                </a:cubicBezTo>
                <a:cubicBezTo>
                  <a:pt x="492919" y="200819"/>
                  <a:pt x="495066" y="198806"/>
                  <a:pt x="497681" y="197644"/>
                </a:cubicBezTo>
                <a:cubicBezTo>
                  <a:pt x="497693" y="197639"/>
                  <a:pt x="515535" y="191693"/>
                  <a:pt x="519113" y="190500"/>
                </a:cubicBezTo>
                <a:lnTo>
                  <a:pt x="547688" y="180975"/>
                </a:lnTo>
                <a:lnTo>
                  <a:pt x="561975" y="176212"/>
                </a:lnTo>
                <a:cubicBezTo>
                  <a:pt x="564356" y="175418"/>
                  <a:pt x="567030" y="175223"/>
                  <a:pt x="569119" y="173831"/>
                </a:cubicBezTo>
                <a:cubicBezTo>
                  <a:pt x="576100" y="169178"/>
                  <a:pt x="575523" y="168658"/>
                  <a:pt x="583406" y="166687"/>
                </a:cubicBezTo>
                <a:cubicBezTo>
                  <a:pt x="587333" y="165705"/>
                  <a:pt x="591386" y="165288"/>
                  <a:pt x="595313" y="164306"/>
                </a:cubicBezTo>
                <a:cubicBezTo>
                  <a:pt x="597748" y="163697"/>
                  <a:pt x="600010" y="162489"/>
                  <a:pt x="602456" y="161925"/>
                </a:cubicBezTo>
                <a:cubicBezTo>
                  <a:pt x="610344" y="160105"/>
                  <a:pt x="618331" y="158750"/>
                  <a:pt x="626269" y="157162"/>
                </a:cubicBezTo>
                <a:cubicBezTo>
                  <a:pt x="630238" y="156368"/>
                  <a:pt x="634148" y="155184"/>
                  <a:pt x="638175" y="154781"/>
                </a:cubicBezTo>
                <a:cubicBezTo>
                  <a:pt x="666792" y="151920"/>
                  <a:pt x="654119" y="153711"/>
                  <a:pt x="676275" y="150019"/>
                </a:cubicBezTo>
                <a:cubicBezTo>
                  <a:pt x="688975" y="150813"/>
                  <a:pt x="701720" y="151068"/>
                  <a:pt x="714375" y="152400"/>
                </a:cubicBezTo>
                <a:cubicBezTo>
                  <a:pt x="716871" y="152663"/>
                  <a:pt x="719073" y="154217"/>
                  <a:pt x="721519" y="154781"/>
                </a:cubicBezTo>
                <a:cubicBezTo>
                  <a:pt x="729406" y="156601"/>
                  <a:pt x="737394" y="157956"/>
                  <a:pt x="745331" y="159544"/>
                </a:cubicBezTo>
                <a:cubicBezTo>
                  <a:pt x="749300" y="160338"/>
                  <a:pt x="753222" y="161423"/>
                  <a:pt x="757238" y="161925"/>
                </a:cubicBezTo>
                <a:lnTo>
                  <a:pt x="776288" y="164306"/>
                </a:lnTo>
                <a:cubicBezTo>
                  <a:pt x="779463" y="165894"/>
                  <a:pt x="782517" y="167751"/>
                  <a:pt x="785813" y="169069"/>
                </a:cubicBezTo>
                <a:cubicBezTo>
                  <a:pt x="790474" y="170933"/>
                  <a:pt x="800100" y="173831"/>
                  <a:pt x="800100" y="173831"/>
                </a:cubicBezTo>
                <a:cubicBezTo>
                  <a:pt x="802481" y="175419"/>
                  <a:pt x="804684" y="177314"/>
                  <a:pt x="807244" y="178594"/>
                </a:cubicBezTo>
                <a:cubicBezTo>
                  <a:pt x="809489" y="179717"/>
                  <a:pt x="812428" y="179407"/>
                  <a:pt x="814388" y="180975"/>
                </a:cubicBezTo>
                <a:cubicBezTo>
                  <a:pt x="825539" y="189896"/>
                  <a:pt x="813863" y="185677"/>
                  <a:pt x="821531" y="195262"/>
                </a:cubicBezTo>
                <a:cubicBezTo>
                  <a:pt x="823319" y="197497"/>
                  <a:pt x="826294" y="198437"/>
                  <a:pt x="828675" y="200025"/>
                </a:cubicBezTo>
                <a:cubicBezTo>
                  <a:pt x="830244" y="204733"/>
                  <a:pt x="831621" y="210954"/>
                  <a:pt x="835819" y="214312"/>
                </a:cubicBezTo>
                <a:cubicBezTo>
                  <a:pt x="837779" y="215880"/>
                  <a:pt x="840582" y="215900"/>
                  <a:pt x="842963" y="216694"/>
                </a:cubicBezTo>
                <a:cubicBezTo>
                  <a:pt x="848948" y="234649"/>
                  <a:pt x="840178" y="213212"/>
                  <a:pt x="852488" y="228600"/>
                </a:cubicBezTo>
                <a:cubicBezTo>
                  <a:pt x="855371" y="232204"/>
                  <a:pt x="854869" y="236425"/>
                  <a:pt x="854869" y="240506"/>
                </a:cubicBezTo>
              </a:path>
            </a:pathLst>
          </a:custGeom>
          <a:noFill/>
          <a:ln w="1905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rtlCol="0" anchor="ctr"/>
          <a:lstStyle/>
          <a:p>
            <a:pPr algn="ctr"/>
            <a:endParaRPr lang="de-DE" sz="1799"/>
          </a:p>
        </p:txBody>
      </p:sp>
      <p:sp>
        <p:nvSpPr>
          <p:cNvPr id="38" name="Pfeil nach rechts 37"/>
          <p:cNvSpPr/>
          <p:nvPr/>
        </p:nvSpPr>
        <p:spPr bwMode="auto">
          <a:xfrm rot="1088027">
            <a:off x="2327435" y="3360632"/>
            <a:ext cx="2140216" cy="1028830"/>
          </a:xfrm>
          <a:prstGeom prst="rightArrow">
            <a:avLst/>
          </a:prstGeom>
          <a:solidFill>
            <a:srgbClr val="00B050"/>
          </a:solidFill>
          <a:ln>
            <a:noFill/>
          </a:ln>
          <a:effectLst/>
        </p:spPr>
        <p:txBody>
          <a:bodyPr wrap="square" lIns="107944" tIns="53972" rIns="107944" bIns="53972" numCol="1" spcCol="72000" rtlCol="0" anchor="ctr">
            <a:noAutofit/>
          </a:bodyPr>
          <a:lstStyle/>
          <a:p>
            <a:pPr algn="ctr">
              <a:spcBef>
                <a:spcPct val="0"/>
              </a:spcBef>
              <a:buFont typeface="Wingdings" charset="0"/>
              <a:buNone/>
            </a:pPr>
            <a:r>
              <a:rPr lang="de-DE" sz="1199" b="1" dirty="0"/>
              <a:t>Fast Response</a:t>
            </a:r>
            <a:br>
              <a:rPr lang="de-DE" sz="1199" b="1" dirty="0"/>
            </a:br>
            <a:r>
              <a:rPr lang="de-DE" sz="1199" b="1" dirty="0"/>
              <a:t>WAMPAC</a:t>
            </a:r>
          </a:p>
        </p:txBody>
      </p:sp>
      <p:sp>
        <p:nvSpPr>
          <p:cNvPr id="43" name="Textfeld 42"/>
          <p:cNvSpPr txBox="1"/>
          <p:nvPr/>
        </p:nvSpPr>
        <p:spPr>
          <a:xfrm>
            <a:off x="7920675" y="1629713"/>
            <a:ext cx="4271325" cy="3647224"/>
          </a:xfrm>
          <a:prstGeom prst="rect">
            <a:avLst/>
          </a:prstGeom>
          <a:noFill/>
        </p:spPr>
        <p:txBody>
          <a:bodyPr wrap="square" lIns="0" tIns="0" rIns="0" bIns="0" rtlCol="0">
            <a:noAutofit/>
          </a:bodyPr>
          <a:lstStyle/>
          <a:p>
            <a:pPr>
              <a:lnSpc>
                <a:spcPct val="150000"/>
              </a:lnSpc>
            </a:pPr>
            <a:r>
              <a:rPr lang="en-US" sz="1999" dirty="0"/>
              <a:t>Fast Corrective actions if stability problem expected</a:t>
            </a:r>
          </a:p>
          <a:p>
            <a:pPr marL="266567" indent="-266567">
              <a:lnSpc>
                <a:spcPct val="150000"/>
              </a:lnSpc>
              <a:buFont typeface="Arial" pitchFamily="34" charset="0"/>
              <a:buChar char="•"/>
            </a:pPr>
            <a:r>
              <a:rPr lang="en-US" sz="1799" dirty="0"/>
              <a:t>Fix Special Protection Schemes SPS </a:t>
            </a:r>
          </a:p>
          <a:p>
            <a:pPr marL="266567" indent="-266567">
              <a:lnSpc>
                <a:spcPct val="150000"/>
              </a:lnSpc>
              <a:buFont typeface="Arial" pitchFamily="34" charset="0"/>
              <a:buChar char="•"/>
            </a:pPr>
            <a:r>
              <a:rPr lang="en-US" sz="1799" dirty="0"/>
              <a:t>FACTS</a:t>
            </a:r>
          </a:p>
          <a:p>
            <a:pPr marL="266567" indent="-266567">
              <a:lnSpc>
                <a:spcPct val="150000"/>
              </a:lnSpc>
              <a:buFont typeface="Arial" pitchFamily="34" charset="0"/>
              <a:buChar char="•"/>
            </a:pPr>
            <a:r>
              <a:rPr lang="en-US" sz="1799" dirty="0"/>
              <a:t>Adaptive SPS (Parameter)</a:t>
            </a:r>
          </a:p>
          <a:p>
            <a:pPr marL="266567" indent="-266567">
              <a:lnSpc>
                <a:spcPct val="150000"/>
              </a:lnSpc>
              <a:buFont typeface="Arial" pitchFamily="34" charset="0"/>
              <a:buChar char="•"/>
            </a:pPr>
            <a:r>
              <a:rPr lang="en-US" sz="1799" dirty="0"/>
              <a:t>SPS with communication and central coordination</a:t>
            </a:r>
          </a:p>
          <a:p>
            <a:pPr marL="266567" indent="-266567">
              <a:lnSpc>
                <a:spcPct val="150000"/>
              </a:lnSpc>
              <a:buFont typeface="Arial" pitchFamily="34" charset="0"/>
              <a:buChar char="•"/>
            </a:pPr>
            <a:r>
              <a:rPr lang="en-US" sz="1799" dirty="0"/>
              <a:t>HVDC control</a:t>
            </a:r>
          </a:p>
          <a:p>
            <a:pPr marL="266567" indent="-266567">
              <a:lnSpc>
                <a:spcPct val="150000"/>
              </a:lnSpc>
              <a:buFont typeface="Arial" pitchFamily="34" charset="0"/>
              <a:buChar char="•"/>
            </a:pPr>
            <a:endParaRPr lang="de-DE" sz="2399" dirty="0"/>
          </a:p>
        </p:txBody>
      </p:sp>
      <p:grpSp>
        <p:nvGrpSpPr>
          <p:cNvPr id="23" name="Group 22">
            <a:extLst>
              <a:ext uri="{FF2B5EF4-FFF2-40B4-BE49-F238E27FC236}">
                <a16:creationId xmlns:a16="http://schemas.microsoft.com/office/drawing/2014/main" id="{61A6B5E1-ABA0-4707-8787-7E38D90B6763}"/>
              </a:ext>
            </a:extLst>
          </p:cNvPr>
          <p:cNvGrpSpPr/>
          <p:nvPr/>
        </p:nvGrpSpPr>
        <p:grpSpPr>
          <a:xfrm>
            <a:off x="551495" y="3829856"/>
            <a:ext cx="2990445" cy="2405336"/>
            <a:chOff x="6593417" y="2514157"/>
            <a:chExt cx="4778044" cy="3728145"/>
          </a:xfrm>
        </p:grpSpPr>
        <p:pic>
          <p:nvPicPr>
            <p:cNvPr id="24" name="Picture 23">
              <a:extLst>
                <a:ext uri="{FF2B5EF4-FFF2-40B4-BE49-F238E27FC236}">
                  <a16:creationId xmlns:a16="http://schemas.microsoft.com/office/drawing/2014/main" id="{AC92B5E4-EE26-499E-B3AF-39CF2E755DB8}"/>
                </a:ext>
              </a:extLst>
            </p:cNvPr>
            <p:cNvPicPr>
              <a:picLocks noChangeAspect="1"/>
            </p:cNvPicPr>
            <p:nvPr/>
          </p:nvPicPr>
          <p:blipFill>
            <a:blip r:embed="rId2"/>
            <a:stretch>
              <a:fillRect/>
            </a:stretch>
          </p:blipFill>
          <p:spPr>
            <a:xfrm>
              <a:off x="7848295" y="4265086"/>
              <a:ext cx="2268288" cy="1977216"/>
            </a:xfrm>
            <a:prstGeom prst="rect">
              <a:avLst/>
            </a:prstGeom>
          </p:spPr>
        </p:pic>
        <p:grpSp>
          <p:nvGrpSpPr>
            <p:cNvPr id="32" name="Group 31">
              <a:extLst>
                <a:ext uri="{FF2B5EF4-FFF2-40B4-BE49-F238E27FC236}">
                  <a16:creationId xmlns:a16="http://schemas.microsoft.com/office/drawing/2014/main" id="{337098B7-0702-486B-A4E2-E2E54BBA3935}"/>
                </a:ext>
              </a:extLst>
            </p:cNvPr>
            <p:cNvGrpSpPr/>
            <p:nvPr/>
          </p:nvGrpSpPr>
          <p:grpSpPr>
            <a:xfrm>
              <a:off x="6593417" y="2514157"/>
              <a:ext cx="4778044" cy="1985481"/>
              <a:chOff x="6593417" y="2514157"/>
              <a:chExt cx="4778044" cy="1985481"/>
            </a:xfrm>
          </p:grpSpPr>
          <p:grpSp>
            <p:nvGrpSpPr>
              <p:cNvPr id="33" name="Group 32">
                <a:extLst>
                  <a:ext uri="{FF2B5EF4-FFF2-40B4-BE49-F238E27FC236}">
                    <a16:creationId xmlns:a16="http://schemas.microsoft.com/office/drawing/2014/main" id="{68E8380F-39CD-4585-BA35-64476905B160}"/>
                  </a:ext>
                </a:extLst>
              </p:cNvPr>
              <p:cNvGrpSpPr/>
              <p:nvPr/>
            </p:nvGrpSpPr>
            <p:grpSpPr>
              <a:xfrm>
                <a:off x="6593417" y="3059638"/>
                <a:ext cx="4778044" cy="1440000"/>
                <a:chOff x="6473386" y="3095239"/>
                <a:chExt cx="4778044" cy="1440000"/>
              </a:xfrm>
            </p:grpSpPr>
            <p:grpSp>
              <p:nvGrpSpPr>
                <p:cNvPr id="35" name="Group 34">
                  <a:extLst>
                    <a:ext uri="{FF2B5EF4-FFF2-40B4-BE49-F238E27FC236}">
                      <a16:creationId xmlns:a16="http://schemas.microsoft.com/office/drawing/2014/main" id="{A3E54B86-1D53-4925-846A-884C94079C24}"/>
                    </a:ext>
                  </a:extLst>
                </p:cNvPr>
                <p:cNvGrpSpPr/>
                <p:nvPr/>
              </p:nvGrpSpPr>
              <p:grpSpPr>
                <a:xfrm>
                  <a:off x="8173055" y="3451484"/>
                  <a:ext cx="207963" cy="533562"/>
                  <a:chOff x="4611855" y="2286000"/>
                  <a:chExt cx="207963" cy="533562"/>
                </a:xfrm>
              </p:grpSpPr>
              <p:sp>
                <p:nvSpPr>
                  <p:cNvPr id="45" name="Line 24">
                    <a:extLst>
                      <a:ext uri="{FF2B5EF4-FFF2-40B4-BE49-F238E27FC236}">
                        <a16:creationId xmlns:a16="http://schemas.microsoft.com/office/drawing/2014/main" id="{B2EEC340-5320-4F8C-98F0-B3FF212A19EC}"/>
                      </a:ext>
                    </a:extLst>
                  </p:cNvPr>
                  <p:cNvSpPr>
                    <a:spLocks noChangeShapeType="1"/>
                  </p:cNvSpPr>
                  <p:nvPr/>
                </p:nvSpPr>
                <p:spPr bwMode="auto">
                  <a:xfrm flipH="1">
                    <a:off x="4611855" y="2286000"/>
                    <a:ext cx="131345" cy="31208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99"/>
                  </a:p>
                </p:txBody>
              </p:sp>
              <p:sp>
                <p:nvSpPr>
                  <p:cNvPr id="46" name="Line 25">
                    <a:extLst>
                      <a:ext uri="{FF2B5EF4-FFF2-40B4-BE49-F238E27FC236}">
                        <a16:creationId xmlns:a16="http://schemas.microsoft.com/office/drawing/2014/main" id="{EEFB2BFB-C8C0-4730-9CD7-258328553D45}"/>
                      </a:ext>
                    </a:extLst>
                  </p:cNvPr>
                  <p:cNvSpPr>
                    <a:spLocks noChangeShapeType="1"/>
                  </p:cNvSpPr>
                  <p:nvPr/>
                </p:nvSpPr>
                <p:spPr bwMode="auto">
                  <a:xfrm flipV="1">
                    <a:off x="4633746" y="2437008"/>
                    <a:ext cx="186072" cy="1510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99"/>
                  </a:p>
                </p:txBody>
              </p:sp>
              <p:sp>
                <p:nvSpPr>
                  <p:cNvPr id="47" name="Line 26">
                    <a:extLst>
                      <a:ext uri="{FF2B5EF4-FFF2-40B4-BE49-F238E27FC236}">
                        <a16:creationId xmlns:a16="http://schemas.microsoft.com/office/drawing/2014/main" id="{CF5D936E-415B-4945-88D0-CAB7CA97391F}"/>
                      </a:ext>
                    </a:extLst>
                  </p:cNvPr>
                  <p:cNvSpPr>
                    <a:spLocks noChangeShapeType="1"/>
                  </p:cNvSpPr>
                  <p:nvPr/>
                </p:nvSpPr>
                <p:spPr bwMode="auto">
                  <a:xfrm flipH="1">
                    <a:off x="4621432" y="2447075"/>
                    <a:ext cx="198385" cy="3724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99" dirty="0"/>
                  </a:p>
                </p:txBody>
              </p:sp>
            </p:grpSp>
            <p:pic>
              <p:nvPicPr>
                <p:cNvPr id="44" name="Picture 43">
                  <a:extLst>
                    <a:ext uri="{FF2B5EF4-FFF2-40B4-BE49-F238E27FC236}">
                      <a16:creationId xmlns:a16="http://schemas.microsoft.com/office/drawing/2014/main" id="{055FA474-718C-44F9-BED0-5A51B594F8B1}"/>
                    </a:ext>
                  </a:extLst>
                </p:cNvPr>
                <p:cNvPicPr>
                  <a:picLocks noChangeAspect="1"/>
                </p:cNvPicPr>
                <p:nvPr/>
              </p:nvPicPr>
              <p:blipFill>
                <a:blip r:embed="rId3"/>
                <a:stretch>
                  <a:fillRect/>
                </a:stretch>
              </p:blipFill>
              <p:spPr>
                <a:xfrm>
                  <a:off x="6473386" y="3095239"/>
                  <a:ext cx="4778044" cy="1440000"/>
                </a:xfrm>
                <a:prstGeom prst="rect">
                  <a:avLst/>
                </a:prstGeom>
              </p:spPr>
            </p:pic>
          </p:grpSp>
          <p:sp>
            <p:nvSpPr>
              <p:cNvPr id="34" name="TextBox 33">
                <a:extLst>
                  <a:ext uri="{FF2B5EF4-FFF2-40B4-BE49-F238E27FC236}">
                    <a16:creationId xmlns:a16="http://schemas.microsoft.com/office/drawing/2014/main" id="{7BA3FC09-10FF-4B1A-93B5-BE23AFA917AF}"/>
                  </a:ext>
                </a:extLst>
              </p:cNvPr>
              <p:cNvSpPr txBox="1"/>
              <p:nvPr/>
            </p:nvSpPr>
            <p:spPr>
              <a:xfrm>
                <a:off x="7714829" y="2514157"/>
                <a:ext cx="1507652" cy="314311"/>
              </a:xfrm>
              <a:prstGeom prst="rect">
                <a:avLst/>
              </a:prstGeom>
              <a:noFill/>
            </p:spPr>
            <p:txBody>
              <a:bodyPr wrap="none" lIns="0" tIns="0" rIns="0" bIns="0" rtlCol="0">
                <a:noAutofit/>
              </a:bodyPr>
              <a:lstStyle/>
              <a:p>
                <a:pPr>
                  <a:lnSpc>
                    <a:spcPct val="110000"/>
                  </a:lnSpc>
                </a:pPr>
                <a:r>
                  <a:rPr lang="en-US" sz="1199" dirty="0">
                    <a:solidFill>
                      <a:srgbClr val="004669"/>
                    </a:solidFill>
                    <a:ea typeface="Arial Unicode MS" panose="020B0604020202020204" pitchFamily="34" charset="-128"/>
                    <a:cs typeface="Arial Unicode MS" panose="020B0604020202020204" pitchFamily="34" charset="-128"/>
                  </a:rPr>
                  <a:t>CONTINGENCY 2</a:t>
                </a:r>
              </a:p>
              <a:p>
                <a:pPr>
                  <a:lnSpc>
                    <a:spcPct val="110000"/>
                  </a:lnSpc>
                </a:pPr>
                <a:r>
                  <a:rPr lang="en-US" sz="1199" dirty="0">
                    <a:solidFill>
                      <a:srgbClr val="004669"/>
                    </a:solidFill>
                    <a:ea typeface="Arial Unicode MS" panose="020B0604020202020204" pitchFamily="34" charset="-128"/>
                    <a:cs typeface="Arial Unicode MS" panose="020B0604020202020204" pitchFamily="34" charset="-128"/>
                  </a:rPr>
                  <a:t>FAULT IN THE LINE</a:t>
                </a:r>
              </a:p>
            </p:txBody>
          </p:sp>
        </p:grpSp>
      </p:grpSp>
      <p:sp>
        <p:nvSpPr>
          <p:cNvPr id="6" name="Fußzeilenplatzhalter 5">
            <a:extLst>
              <a:ext uri="{FF2B5EF4-FFF2-40B4-BE49-F238E27FC236}">
                <a16:creationId xmlns:a16="http://schemas.microsoft.com/office/drawing/2014/main" id="{0139D2B6-BB68-4FE2-BB86-6C921E98BE38}"/>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5663F996-70C4-4788-A762-32E9A40840ED}"/>
              </a:ext>
            </a:extLst>
          </p:cNvPr>
          <p:cNvSpPr>
            <a:spLocks noGrp="1"/>
          </p:cNvSpPr>
          <p:nvPr>
            <p:ph type="sldNum" sz="quarter" idx="11"/>
          </p:nvPr>
        </p:nvSpPr>
        <p:spPr/>
        <p:txBody>
          <a:bodyPr/>
          <a:lstStyle/>
          <a:p>
            <a:r>
              <a:rPr lang="en-US"/>
              <a:t>Page </a:t>
            </a:r>
            <a:fld id="{15EBE321-CBB1-4E91-BD14-37C8D44326FB}"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3ABFAE-D9D4-4344-A369-8C4A384406AB}"/>
              </a:ext>
            </a:extLst>
          </p:cNvPr>
          <p:cNvSpPr/>
          <p:nvPr/>
        </p:nvSpPr>
        <p:spPr bwMode="auto">
          <a:xfrm>
            <a:off x="3684988" y="1221716"/>
            <a:ext cx="6477346" cy="2127750"/>
          </a:xfrm>
          <a:prstGeom prst="rect">
            <a:avLst/>
          </a:prstGeom>
          <a:solidFill>
            <a:srgbClr val="CCCCD4"/>
          </a:soli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p:txBody>
      </p:sp>
      <p:sp>
        <p:nvSpPr>
          <p:cNvPr id="12290" name="Rectangle 2"/>
          <p:cNvSpPr>
            <a:spLocks noGrp="1" noChangeArrowheads="1"/>
          </p:cNvSpPr>
          <p:nvPr>
            <p:ph type="title"/>
          </p:nvPr>
        </p:nvSpPr>
        <p:spPr/>
        <p:txBody>
          <a:bodyPr/>
          <a:lstStyle/>
          <a:p>
            <a:r>
              <a:rPr lang="en-US" altLang="de-DE" dirty="0">
                <a:latin typeface="Arial" charset="0"/>
                <a:cs typeface="Arial" charset="0"/>
              </a:rPr>
              <a:t>WIDE AREA PROTECTION SYSTEMS  </a:t>
            </a:r>
            <a:r>
              <a:rPr lang="en-US" altLang="en-US" dirty="0"/>
              <a:t>(WAP</a:t>
            </a:r>
            <a:r>
              <a:rPr lang="de-DE" altLang="en-US" dirty="0"/>
              <a:t>) WHEN? WHY?</a:t>
            </a:r>
            <a:br>
              <a:rPr lang="en-US" altLang="en-US" dirty="0"/>
            </a:br>
            <a:br>
              <a:rPr lang="de-DE" altLang="de-DE" dirty="0">
                <a:latin typeface="Arial" charset="0"/>
                <a:cs typeface="Arial" charset="0"/>
              </a:rPr>
            </a:br>
            <a:endParaRPr lang="en-US" altLang="de-DE" sz="1599" dirty="0">
              <a:latin typeface="Arial" charset="0"/>
              <a:cs typeface="Arial" charset="0"/>
            </a:endParaRPr>
          </a:p>
        </p:txBody>
      </p:sp>
      <p:grpSp>
        <p:nvGrpSpPr>
          <p:cNvPr id="9" name="Group 8">
            <a:extLst>
              <a:ext uri="{FF2B5EF4-FFF2-40B4-BE49-F238E27FC236}">
                <a16:creationId xmlns:a16="http://schemas.microsoft.com/office/drawing/2014/main" id="{D35DF848-1BFD-4A67-BD2C-F745268EB11D}"/>
              </a:ext>
            </a:extLst>
          </p:cNvPr>
          <p:cNvGrpSpPr/>
          <p:nvPr/>
        </p:nvGrpSpPr>
        <p:grpSpPr>
          <a:xfrm>
            <a:off x="3700047" y="3382929"/>
            <a:ext cx="7880771" cy="118042"/>
            <a:chOff x="1557163" y="2878849"/>
            <a:chExt cx="7884876" cy="118103"/>
          </a:xfrm>
        </p:grpSpPr>
        <p:sp>
          <p:nvSpPr>
            <p:cNvPr id="2" name="Rectangle: Rounded Corners 1">
              <a:extLst>
                <a:ext uri="{FF2B5EF4-FFF2-40B4-BE49-F238E27FC236}">
                  <a16:creationId xmlns:a16="http://schemas.microsoft.com/office/drawing/2014/main" id="{8B6B4E02-2190-4EC3-9A2D-259A54987FBA}"/>
                </a:ext>
              </a:extLst>
            </p:cNvPr>
            <p:cNvSpPr/>
            <p:nvPr/>
          </p:nvSpPr>
          <p:spPr bwMode="auto">
            <a:xfrm>
              <a:off x="1557163" y="2888940"/>
              <a:ext cx="2561792" cy="108012"/>
            </a:xfrm>
            <a:prstGeom prst="roundRect">
              <a:avLst/>
            </a:prstGeom>
            <a:solidFill>
              <a:srgbClr val="00B050"/>
            </a:solidFill>
            <a:ln>
              <a:no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r>
                <a:rPr lang="de-DE" sz="800" dirty="0">
                  <a:ea typeface="Arial Unicode MS" panose="020B0604020202020204" pitchFamily="34" charset="-128"/>
                  <a:cs typeface="Arial Unicode MS" panose="020B0604020202020204" pitchFamily="34" charset="-128"/>
                </a:rPr>
                <a:t>PREFAULT</a:t>
              </a:r>
              <a:r>
                <a:rPr lang="de-DE" sz="1799" dirty="0">
                  <a:ea typeface="Arial Unicode MS" panose="020B0604020202020204" pitchFamily="34" charset="-128"/>
                  <a:cs typeface="Arial Unicode MS" panose="020B0604020202020204" pitchFamily="34" charset="-128"/>
                </a:rPr>
                <a:t>                                 </a:t>
              </a:r>
            </a:p>
            <a:p>
              <a:pPr algn="ctr">
                <a:lnSpc>
                  <a:spcPct val="110000"/>
                </a:lnSpc>
                <a:spcBef>
                  <a:spcPct val="0"/>
                </a:spcBef>
                <a:buFont typeface="Wingdings" charset="0"/>
                <a:buNone/>
              </a:pPr>
              <a:r>
                <a:rPr lang="de-DE" sz="1799" dirty="0">
                  <a:ea typeface="Arial Unicode MS" panose="020B0604020202020204" pitchFamily="34" charset="-128"/>
                  <a:cs typeface="Arial Unicode MS" panose="020B0604020202020204" pitchFamily="34" charset="-128"/>
                </a:rPr>
                <a:t>                                 </a:t>
              </a:r>
              <a:r>
                <a:rPr lang="de-DE" sz="1199" dirty="0" err="1">
                  <a:ea typeface="Arial Unicode MS" panose="020B0604020202020204" pitchFamily="34" charset="-128"/>
                  <a:cs typeface="Arial Unicode MS" panose="020B0604020202020204" pitchFamily="34" charset="-128"/>
                </a:rPr>
                <a:t>To</a:t>
              </a:r>
              <a:r>
                <a:rPr lang="de-DE" sz="1799" dirty="0">
                  <a:ea typeface="Arial Unicode MS" panose="020B0604020202020204" pitchFamily="34" charset="-128"/>
                  <a:cs typeface="Arial Unicode MS" panose="020B0604020202020204" pitchFamily="34" charset="-128"/>
                </a:rPr>
                <a:t>  </a:t>
              </a:r>
              <a:endParaRPr lang="en-US" sz="1799" dirty="0">
                <a:ea typeface="Arial Unicode MS" panose="020B0604020202020204" pitchFamily="34" charset="-128"/>
                <a:cs typeface="Arial Unicode MS" panose="020B0604020202020204" pitchFamily="34" charset="-128"/>
              </a:endParaRPr>
            </a:p>
          </p:txBody>
        </p:sp>
        <p:sp>
          <p:nvSpPr>
            <p:cNvPr id="3" name="TextBox 2">
              <a:extLst>
                <a:ext uri="{FF2B5EF4-FFF2-40B4-BE49-F238E27FC236}">
                  <a16:creationId xmlns:a16="http://schemas.microsoft.com/office/drawing/2014/main" id="{6E5C7F86-C03D-4EDC-8D87-55CBDF2E27C1}"/>
                </a:ext>
              </a:extLst>
            </p:cNvPr>
            <p:cNvSpPr txBox="1"/>
            <p:nvPr/>
          </p:nvSpPr>
          <p:spPr>
            <a:xfrm>
              <a:off x="4118955" y="2888940"/>
              <a:ext cx="1080120" cy="108012"/>
            </a:xfrm>
            <a:prstGeom prst="rect">
              <a:avLst/>
            </a:prstGeom>
            <a:solidFill>
              <a:srgbClr val="FF0000"/>
            </a:solidFill>
          </p:spPr>
          <p:txBody>
            <a:bodyPr wrap="squar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               </a:t>
              </a:r>
            </a:p>
            <a:p>
              <a:pPr>
                <a:lnSpc>
                  <a:spcPct val="110000"/>
                </a:lnSpc>
              </a:pPr>
              <a:r>
                <a:rPr lang="de-DE" sz="1199" dirty="0">
                  <a:ea typeface="Arial Unicode MS" panose="020B0604020202020204" pitchFamily="34" charset="-128"/>
                  <a:cs typeface="Arial Unicode MS" panose="020B0604020202020204" pitchFamily="34" charset="-128"/>
                </a:rPr>
                <a:t>                80ms</a:t>
              </a:r>
              <a:endParaRPr lang="en-US" sz="1199" dirty="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5C0B784A-8814-4539-8E3A-32E422262E28}"/>
                </a:ext>
              </a:extLst>
            </p:cNvPr>
            <p:cNvSpPr txBox="1"/>
            <p:nvPr/>
          </p:nvSpPr>
          <p:spPr>
            <a:xfrm>
              <a:off x="5199075" y="2883894"/>
              <a:ext cx="2664296" cy="113057"/>
            </a:xfrm>
            <a:prstGeom prst="rect">
              <a:avLst/>
            </a:prstGeom>
            <a:solidFill>
              <a:srgbClr val="EB780A"/>
            </a:solidFill>
          </p:spPr>
          <p:txBody>
            <a:bodyPr wrap="squar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                                                                  </a:t>
              </a:r>
            </a:p>
            <a:p>
              <a:pPr>
                <a:lnSpc>
                  <a:spcPct val="110000"/>
                </a:lnSpc>
              </a:pPr>
              <a:r>
                <a:rPr lang="de-DE" sz="1199" dirty="0">
                  <a:ea typeface="Arial Unicode MS" panose="020B0604020202020204" pitchFamily="34" charset="-128"/>
                  <a:cs typeface="Arial Unicode MS" panose="020B0604020202020204" pitchFamily="34" charset="-128"/>
                </a:rPr>
                <a:t>                                            </a:t>
              </a:r>
              <a:r>
                <a:rPr lang="de-DE" sz="1199" dirty="0" err="1">
                  <a:ea typeface="Arial Unicode MS" panose="020B0604020202020204" pitchFamily="34" charset="-128"/>
                  <a:cs typeface="Arial Unicode MS" panose="020B0604020202020204" pitchFamily="34" charset="-128"/>
                </a:rPr>
                <a:t>Tcascading</a:t>
              </a:r>
              <a:endParaRPr lang="en-US" sz="1199" dirty="0">
                <a:ea typeface="Arial Unicode MS" panose="020B0604020202020204" pitchFamily="34" charset="-128"/>
                <a:cs typeface="Arial Unicode MS" panose="020B0604020202020204" pitchFamily="34" charset="-128"/>
              </a:endParaRPr>
            </a:p>
          </p:txBody>
        </p:sp>
        <p:sp>
          <p:nvSpPr>
            <p:cNvPr id="8" name="TextBox 7">
              <a:extLst>
                <a:ext uri="{FF2B5EF4-FFF2-40B4-BE49-F238E27FC236}">
                  <a16:creationId xmlns:a16="http://schemas.microsoft.com/office/drawing/2014/main" id="{9CA49606-7FBF-4ACD-9832-092D80E5FFF9}"/>
                </a:ext>
              </a:extLst>
            </p:cNvPr>
            <p:cNvSpPr txBox="1"/>
            <p:nvPr/>
          </p:nvSpPr>
          <p:spPr>
            <a:xfrm>
              <a:off x="7863371" y="2878849"/>
              <a:ext cx="1578668" cy="10801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0">
              <a:noAutofit/>
            </a:bodyPr>
            <a:lstStyle/>
            <a:p>
              <a:pPr>
                <a:lnSpc>
                  <a:spcPct val="110000"/>
                </a:lnSpc>
              </a:pPr>
              <a:endParaRPr lang="en-US" sz="1199" dirty="0">
                <a:solidFill>
                  <a:schemeClr val="tx1"/>
                </a:solidFill>
                <a:ea typeface="Arial Unicode MS" panose="020B0604020202020204" pitchFamily="34" charset="-128"/>
                <a:cs typeface="Arial Unicode MS" panose="020B0604020202020204" pitchFamily="34" charset="-128"/>
              </a:endParaRPr>
            </a:p>
          </p:txBody>
        </p:sp>
      </p:grpSp>
      <p:sp>
        <p:nvSpPr>
          <p:cNvPr id="10" name="TextBox 9">
            <a:extLst>
              <a:ext uri="{FF2B5EF4-FFF2-40B4-BE49-F238E27FC236}">
                <a16:creationId xmlns:a16="http://schemas.microsoft.com/office/drawing/2014/main" id="{99764F6B-E464-46AA-BC8D-E5EFC7EFEB13}"/>
              </a:ext>
            </a:extLst>
          </p:cNvPr>
          <p:cNvSpPr txBox="1"/>
          <p:nvPr/>
        </p:nvSpPr>
        <p:spPr>
          <a:xfrm>
            <a:off x="3700047" y="1809664"/>
            <a:ext cx="2231086" cy="208585"/>
          </a:xfrm>
          <a:prstGeom prst="rect">
            <a:avLst/>
          </a:prstGeom>
          <a:noFill/>
        </p:spPr>
        <p:txBody>
          <a:bodyPr wrap="none" lIns="0" tIns="0" rIns="0" bIns="0" rtlCol="0">
            <a:noAutofit/>
          </a:bodyPr>
          <a:lstStyle/>
          <a:p>
            <a:pPr>
              <a:lnSpc>
                <a:spcPct val="110000"/>
              </a:lnSpc>
            </a:pPr>
            <a:r>
              <a:rPr lang="de-DE" sz="1199" dirty="0">
                <a:solidFill>
                  <a:srgbClr val="00B050"/>
                </a:solidFill>
                <a:ea typeface="Arial Unicode MS" panose="020B0604020202020204" pitchFamily="34" charset="-128"/>
                <a:cs typeface="Arial Unicode MS" panose="020B0604020202020204" pitchFamily="34" charset="-128"/>
              </a:rPr>
              <a:t>WIDE AREA CONTROL WAC</a:t>
            </a:r>
          </a:p>
        </p:txBody>
      </p:sp>
      <p:sp>
        <p:nvSpPr>
          <p:cNvPr id="12" name="TextBox 11">
            <a:extLst>
              <a:ext uri="{FF2B5EF4-FFF2-40B4-BE49-F238E27FC236}">
                <a16:creationId xmlns:a16="http://schemas.microsoft.com/office/drawing/2014/main" id="{DCA75A4B-B9F4-403C-8DBB-8F16944278D9}"/>
              </a:ext>
            </a:extLst>
          </p:cNvPr>
          <p:cNvSpPr txBox="1"/>
          <p:nvPr/>
        </p:nvSpPr>
        <p:spPr>
          <a:xfrm>
            <a:off x="3713348" y="1960931"/>
            <a:ext cx="2446998" cy="1396099"/>
          </a:xfrm>
          <a:prstGeom prst="rect">
            <a:avLst/>
          </a:prstGeom>
          <a:noFill/>
        </p:spPr>
        <p:txBody>
          <a:bodyPr wrap="none" lIns="0" tIns="0" rIns="0" bIns="0" rtlCol="0">
            <a:noAutofit/>
          </a:bodyPr>
          <a:lstStyle/>
          <a:p>
            <a:pPr>
              <a:lnSpc>
                <a:spcPct val="110000"/>
              </a:lnSpc>
            </a:pPr>
            <a:r>
              <a:rPr lang="en-US" sz="1199" dirty="0">
                <a:solidFill>
                  <a:srgbClr val="00B050"/>
                </a:solidFill>
                <a:ea typeface="Arial Unicode MS" panose="020B0604020202020204" pitchFamily="34" charset="-128"/>
                <a:cs typeface="Arial Unicode MS" panose="020B0604020202020204" pitchFamily="34" charset="-128"/>
              </a:rPr>
              <a:t>Change of Control Schemes</a:t>
            </a:r>
          </a:p>
          <a:p>
            <a:pPr marL="171364" indent="-171364">
              <a:lnSpc>
                <a:spcPct val="110000"/>
              </a:lnSpc>
              <a:buFont typeface="Arial" panose="020B0604020202020204" pitchFamily="34" charset="0"/>
              <a:buChar char="•"/>
            </a:pPr>
            <a:r>
              <a:rPr lang="en-US" sz="1199" dirty="0">
                <a:solidFill>
                  <a:srgbClr val="00B050"/>
                </a:solidFill>
                <a:ea typeface="Arial Unicode MS" panose="020B0604020202020204" pitchFamily="34" charset="-128"/>
                <a:cs typeface="Arial Unicode MS" panose="020B0604020202020204" pitchFamily="34" charset="-128"/>
              </a:rPr>
              <a:t>HVDC </a:t>
            </a:r>
          </a:p>
          <a:p>
            <a:pPr marL="171364" indent="-171364">
              <a:lnSpc>
                <a:spcPct val="110000"/>
              </a:lnSpc>
              <a:buFont typeface="Arial" panose="020B0604020202020204" pitchFamily="34" charset="0"/>
              <a:buChar char="•"/>
            </a:pPr>
            <a:r>
              <a:rPr lang="en-US" sz="1199" dirty="0">
                <a:solidFill>
                  <a:srgbClr val="00B050"/>
                </a:solidFill>
                <a:ea typeface="Arial Unicode MS" panose="020B0604020202020204" pitchFamily="34" charset="-128"/>
                <a:cs typeface="Arial Unicode MS" panose="020B0604020202020204" pitchFamily="34" charset="-128"/>
              </a:rPr>
              <a:t>FACTS</a:t>
            </a:r>
          </a:p>
          <a:p>
            <a:pPr marL="171364" indent="-171364">
              <a:lnSpc>
                <a:spcPct val="110000"/>
              </a:lnSpc>
              <a:buFont typeface="Arial" panose="020B0604020202020204" pitchFamily="34" charset="0"/>
              <a:buChar char="•"/>
            </a:pPr>
            <a:r>
              <a:rPr lang="en-US" sz="1199" dirty="0">
                <a:solidFill>
                  <a:srgbClr val="00B050"/>
                </a:solidFill>
                <a:ea typeface="Arial Unicode MS" panose="020B0604020202020204" pitchFamily="34" charset="-128"/>
                <a:cs typeface="Arial Unicode MS" panose="020B0604020202020204" pitchFamily="34" charset="-128"/>
              </a:rPr>
              <a:t>Phase Shifting Transformers</a:t>
            </a:r>
          </a:p>
          <a:p>
            <a:pPr marL="171364" indent="-171364">
              <a:lnSpc>
                <a:spcPct val="110000"/>
              </a:lnSpc>
              <a:buFont typeface="Arial" panose="020B0604020202020204" pitchFamily="34" charset="0"/>
              <a:buChar char="•"/>
            </a:pPr>
            <a:r>
              <a:rPr lang="en-US" sz="1199" dirty="0">
                <a:solidFill>
                  <a:srgbClr val="00B050"/>
                </a:solidFill>
                <a:ea typeface="Arial Unicode MS" panose="020B0604020202020204" pitchFamily="34" charset="-128"/>
                <a:cs typeface="Arial Unicode MS" panose="020B0604020202020204" pitchFamily="34" charset="-128"/>
              </a:rPr>
              <a:t>Tap Changers</a:t>
            </a:r>
          </a:p>
        </p:txBody>
      </p:sp>
      <p:sp>
        <p:nvSpPr>
          <p:cNvPr id="13" name="TextBox 12">
            <a:extLst>
              <a:ext uri="{FF2B5EF4-FFF2-40B4-BE49-F238E27FC236}">
                <a16:creationId xmlns:a16="http://schemas.microsoft.com/office/drawing/2014/main" id="{12ED79E3-431C-46D9-80B9-1824FF14C09B}"/>
              </a:ext>
            </a:extLst>
          </p:cNvPr>
          <p:cNvSpPr txBox="1"/>
          <p:nvPr/>
        </p:nvSpPr>
        <p:spPr>
          <a:xfrm>
            <a:off x="6260505" y="2662178"/>
            <a:ext cx="1079558" cy="545698"/>
          </a:xfrm>
          <a:prstGeom prst="rect">
            <a:avLst/>
          </a:prstGeom>
          <a:noFill/>
        </p:spPr>
        <p:txBody>
          <a:bodyPr wrap="none" lIns="0" tIns="0" rIns="0" bIns="0" rtlCol="0">
            <a:noAutofit/>
          </a:bodyPr>
          <a:lstStyle/>
          <a:p>
            <a:pPr>
              <a:lnSpc>
                <a:spcPct val="110000"/>
              </a:lnSpc>
            </a:pPr>
            <a:r>
              <a:rPr lang="de-DE" sz="1199" dirty="0">
                <a:solidFill>
                  <a:srgbClr val="FF0000"/>
                </a:solidFill>
                <a:ea typeface="Arial Unicode MS" panose="020B0604020202020204" pitchFamily="34" charset="-128"/>
                <a:cs typeface="Arial Unicode MS" panose="020B0604020202020204" pitchFamily="34" charset="-128"/>
              </a:rPr>
              <a:t>PROTECTION</a:t>
            </a:r>
          </a:p>
          <a:p>
            <a:pPr>
              <a:lnSpc>
                <a:spcPct val="110000"/>
              </a:lnSpc>
            </a:pPr>
            <a:r>
              <a:rPr lang="de-DE" sz="1199" dirty="0">
                <a:solidFill>
                  <a:srgbClr val="FF0000"/>
                </a:solidFill>
                <a:ea typeface="Arial Unicode MS" panose="020B0604020202020204" pitchFamily="34" charset="-128"/>
                <a:cs typeface="Arial Unicode MS" panose="020B0604020202020204" pitchFamily="34" charset="-128"/>
              </a:rPr>
              <a:t>OPERATION </a:t>
            </a:r>
          </a:p>
          <a:p>
            <a:pPr>
              <a:lnSpc>
                <a:spcPct val="110000"/>
              </a:lnSpc>
            </a:pPr>
            <a:r>
              <a:rPr lang="de-DE" sz="1199" dirty="0">
                <a:solidFill>
                  <a:srgbClr val="FF0000"/>
                </a:solidFill>
                <a:ea typeface="Arial Unicode MS" panose="020B0604020202020204" pitchFamily="34" charset="-128"/>
                <a:cs typeface="Arial Unicode MS" panose="020B0604020202020204" pitchFamily="34" charset="-128"/>
              </a:rPr>
              <a:t>APPROX 80 </a:t>
            </a:r>
            <a:r>
              <a:rPr lang="de-DE" sz="1199" dirty="0" err="1">
                <a:solidFill>
                  <a:srgbClr val="FF0000"/>
                </a:solidFill>
                <a:ea typeface="Arial Unicode MS" panose="020B0604020202020204" pitchFamily="34" charset="-128"/>
                <a:cs typeface="Arial Unicode MS" panose="020B0604020202020204" pitchFamily="34" charset="-128"/>
              </a:rPr>
              <a:t>ms.</a:t>
            </a:r>
            <a:endParaRPr lang="de-DE" sz="1199" dirty="0">
              <a:solidFill>
                <a:srgbClr val="FF0000"/>
              </a:solidFill>
              <a:ea typeface="Arial Unicode MS" panose="020B0604020202020204" pitchFamily="34" charset="-128"/>
              <a:cs typeface="Arial Unicode MS" panose="020B0604020202020204" pitchFamily="34" charset="-128"/>
            </a:endParaRPr>
          </a:p>
          <a:p>
            <a:pPr>
              <a:lnSpc>
                <a:spcPct val="110000"/>
              </a:lnSpc>
            </a:pPr>
            <a:r>
              <a:rPr lang="de-DE" sz="800" dirty="0">
                <a:ea typeface="Arial Unicode MS" panose="020B0604020202020204" pitchFamily="34" charset="-128"/>
                <a:cs typeface="Arial Unicode MS" panose="020B0604020202020204" pitchFamily="34" charset="-128"/>
              </a:rPr>
              <a:t>TRIP</a:t>
            </a:r>
          </a:p>
          <a:p>
            <a:pPr>
              <a:lnSpc>
                <a:spcPct val="110000"/>
              </a:lnSpc>
            </a:pPr>
            <a:endParaRPr lang="de-DE" sz="1199" dirty="0">
              <a:solidFill>
                <a:srgbClr val="00B050"/>
              </a:solidFill>
              <a:ea typeface="Arial Unicode MS" panose="020B0604020202020204" pitchFamily="34" charset="-128"/>
              <a:cs typeface="Arial Unicode MS" panose="020B0604020202020204" pitchFamily="34" charset="-128"/>
            </a:endParaRPr>
          </a:p>
        </p:txBody>
      </p:sp>
      <p:sp>
        <p:nvSpPr>
          <p:cNvPr id="14" name="TextBox 13">
            <a:extLst>
              <a:ext uri="{FF2B5EF4-FFF2-40B4-BE49-F238E27FC236}">
                <a16:creationId xmlns:a16="http://schemas.microsoft.com/office/drawing/2014/main" id="{286CC5CB-F944-482D-9E74-214161A79321}"/>
              </a:ext>
            </a:extLst>
          </p:cNvPr>
          <p:cNvSpPr txBox="1"/>
          <p:nvPr/>
        </p:nvSpPr>
        <p:spPr>
          <a:xfrm>
            <a:off x="7516545" y="1745657"/>
            <a:ext cx="2231086" cy="208585"/>
          </a:xfrm>
          <a:prstGeom prst="rect">
            <a:avLst/>
          </a:prstGeom>
          <a:noFill/>
        </p:spPr>
        <p:txBody>
          <a:bodyPr wrap="none" lIns="0" tIns="0" rIns="0" bIns="0" rtlCol="0">
            <a:noAutofit/>
          </a:bodyPr>
          <a:lstStyle/>
          <a:p>
            <a:pPr>
              <a:lnSpc>
                <a:spcPct val="110000"/>
              </a:lnSpc>
            </a:pPr>
            <a:r>
              <a:rPr lang="de-DE" sz="1199" dirty="0">
                <a:solidFill>
                  <a:srgbClr val="EB780A"/>
                </a:solidFill>
                <a:ea typeface="Arial Unicode MS" panose="020B0604020202020204" pitchFamily="34" charset="-128"/>
                <a:cs typeface="Arial Unicode MS" panose="020B0604020202020204" pitchFamily="34" charset="-128"/>
              </a:rPr>
              <a:t>WIDE AREA PROTECTION WAP</a:t>
            </a:r>
          </a:p>
          <a:p>
            <a:pPr>
              <a:lnSpc>
                <a:spcPct val="110000"/>
              </a:lnSpc>
            </a:pPr>
            <a:endParaRPr lang="de-DE" sz="1199" dirty="0">
              <a:solidFill>
                <a:srgbClr val="EB780A"/>
              </a:solidFill>
              <a:ea typeface="Arial Unicode MS" panose="020B0604020202020204" pitchFamily="34" charset="-128"/>
              <a:cs typeface="Arial Unicode MS" panose="020B0604020202020204" pitchFamily="34" charset="-128"/>
            </a:endParaRPr>
          </a:p>
          <a:p>
            <a:pPr>
              <a:lnSpc>
                <a:spcPct val="110000"/>
              </a:lnSpc>
            </a:pPr>
            <a:endParaRPr lang="de-DE" sz="1199" dirty="0">
              <a:solidFill>
                <a:srgbClr val="EB780A"/>
              </a:solidFill>
              <a:ea typeface="Arial Unicode MS" panose="020B0604020202020204" pitchFamily="34" charset="-128"/>
              <a:cs typeface="Arial Unicode MS" panose="020B0604020202020204" pitchFamily="34" charset="-128"/>
            </a:endParaRPr>
          </a:p>
        </p:txBody>
      </p:sp>
      <p:sp>
        <p:nvSpPr>
          <p:cNvPr id="15" name="TextBox 14">
            <a:extLst>
              <a:ext uri="{FF2B5EF4-FFF2-40B4-BE49-F238E27FC236}">
                <a16:creationId xmlns:a16="http://schemas.microsoft.com/office/drawing/2014/main" id="{5396170C-91B0-4485-9317-AAFD37BA1EA9}"/>
              </a:ext>
            </a:extLst>
          </p:cNvPr>
          <p:cNvSpPr txBox="1"/>
          <p:nvPr/>
        </p:nvSpPr>
        <p:spPr>
          <a:xfrm>
            <a:off x="7514484" y="1924945"/>
            <a:ext cx="2446998" cy="1396099"/>
          </a:xfrm>
          <a:prstGeom prst="rect">
            <a:avLst/>
          </a:prstGeom>
          <a:noFill/>
        </p:spPr>
        <p:txBody>
          <a:bodyPr wrap="none" lIns="0" tIns="0" rIns="0" bIns="0" rtlCol="0">
            <a:noAutofit/>
          </a:bodyPr>
          <a:lstStyle/>
          <a:p>
            <a:pPr marL="171364" indent="-171364">
              <a:lnSpc>
                <a:spcPct val="110000"/>
              </a:lnSpc>
              <a:buFont typeface="Arial" panose="020B0604020202020204" pitchFamily="34" charset="0"/>
              <a:buChar char="•"/>
            </a:pPr>
            <a:r>
              <a:rPr lang="en-US" sz="1199" dirty="0">
                <a:solidFill>
                  <a:srgbClr val="EB780A"/>
                </a:solidFill>
                <a:ea typeface="Arial Unicode MS" panose="020B0604020202020204" pitchFamily="34" charset="-128"/>
                <a:cs typeface="Arial Unicode MS" panose="020B0604020202020204" pitchFamily="34" charset="-128"/>
              </a:rPr>
              <a:t>Switching Actions</a:t>
            </a:r>
          </a:p>
          <a:p>
            <a:pPr marL="171364" indent="-171364">
              <a:lnSpc>
                <a:spcPct val="110000"/>
              </a:lnSpc>
              <a:buFont typeface="Arial" panose="020B0604020202020204" pitchFamily="34" charset="0"/>
              <a:buChar char="•"/>
            </a:pPr>
            <a:r>
              <a:rPr lang="en-US" sz="1199" dirty="0">
                <a:solidFill>
                  <a:srgbClr val="EB780A"/>
                </a:solidFill>
                <a:ea typeface="Arial Unicode MS" panose="020B0604020202020204" pitchFamily="34" charset="-128"/>
                <a:cs typeface="Arial Unicode MS" panose="020B0604020202020204" pitchFamily="34" charset="-128"/>
              </a:rPr>
              <a:t>Set points for Fast Devices (HVDC)</a:t>
            </a:r>
          </a:p>
        </p:txBody>
      </p:sp>
      <p:grpSp>
        <p:nvGrpSpPr>
          <p:cNvPr id="22" name="Group 21">
            <a:extLst>
              <a:ext uri="{FF2B5EF4-FFF2-40B4-BE49-F238E27FC236}">
                <a16:creationId xmlns:a16="http://schemas.microsoft.com/office/drawing/2014/main" id="{0A50E33A-25A7-4ADF-95E7-324990FFC885}"/>
              </a:ext>
            </a:extLst>
          </p:cNvPr>
          <p:cNvGrpSpPr/>
          <p:nvPr/>
        </p:nvGrpSpPr>
        <p:grpSpPr>
          <a:xfrm>
            <a:off x="3700047" y="4092740"/>
            <a:ext cx="6302925" cy="1891214"/>
            <a:chOff x="1634679" y="4093085"/>
            <a:chExt cx="6306208" cy="1892199"/>
          </a:xfrm>
        </p:grpSpPr>
        <p:sp>
          <p:nvSpPr>
            <p:cNvPr id="19" name="Rectangle 18">
              <a:extLst>
                <a:ext uri="{FF2B5EF4-FFF2-40B4-BE49-F238E27FC236}">
                  <a16:creationId xmlns:a16="http://schemas.microsoft.com/office/drawing/2014/main" id="{681BC53D-F732-488E-8D67-1680B6FBF70E}"/>
                </a:ext>
              </a:extLst>
            </p:cNvPr>
            <p:cNvSpPr/>
            <p:nvPr/>
          </p:nvSpPr>
          <p:spPr bwMode="auto">
            <a:xfrm>
              <a:off x="1634679" y="4093085"/>
              <a:ext cx="6306208" cy="1892199"/>
            </a:xfrm>
            <a:prstGeom prst="rect">
              <a:avLst/>
            </a:prstGeom>
            <a:solidFill>
              <a:schemeClr val="bg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de-DE" sz="1799" dirty="0">
                <a:ea typeface="Arial Unicode MS" panose="020B0604020202020204" pitchFamily="34" charset="-128"/>
                <a:cs typeface="Arial Unicode MS" panose="020B0604020202020204" pitchFamily="34" charset="-128"/>
              </a:endParaRPr>
            </a:p>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a:p>
              <a:pPr algn="ctr">
                <a:lnSpc>
                  <a:spcPct val="110000"/>
                </a:lnSpc>
                <a:spcBef>
                  <a:spcPct val="0"/>
                </a:spcBef>
                <a:buFont typeface="Wingdings" charset="0"/>
                <a:buNone/>
              </a:pPr>
              <a:endParaRPr lang="en-US" sz="1799" dirty="0">
                <a:ea typeface="Arial Unicode MS" panose="020B0604020202020204" pitchFamily="34" charset="-128"/>
                <a:cs typeface="Arial Unicode MS" panose="020B0604020202020204" pitchFamily="34" charset="-128"/>
              </a:endParaRPr>
            </a:p>
            <a:p>
              <a:pPr algn="ctr">
                <a:lnSpc>
                  <a:spcPct val="110000"/>
                </a:lnSpc>
                <a:spcBef>
                  <a:spcPct val="0"/>
                </a:spcBef>
                <a:buFont typeface="Wingdings" charset="0"/>
                <a:buNone/>
              </a:pPr>
              <a:r>
                <a:rPr lang="en-US" sz="1799" dirty="0">
                  <a:ea typeface="Arial Unicode MS" panose="020B0604020202020204" pitchFamily="34" charset="-128"/>
                  <a:cs typeface="Arial Unicode MS" panose="020B0604020202020204" pitchFamily="34" charset="-128"/>
                </a:rPr>
                <a:t>Not PMU based actions</a:t>
              </a:r>
            </a:p>
          </p:txBody>
        </p:sp>
        <p:sp>
          <p:nvSpPr>
            <p:cNvPr id="16" name="TextBox 15">
              <a:extLst>
                <a:ext uri="{FF2B5EF4-FFF2-40B4-BE49-F238E27FC236}">
                  <a16:creationId xmlns:a16="http://schemas.microsoft.com/office/drawing/2014/main" id="{772D2DFD-15AB-4EA8-8054-0E1F81AA91D8}"/>
                </a:ext>
              </a:extLst>
            </p:cNvPr>
            <p:cNvSpPr txBox="1"/>
            <p:nvPr/>
          </p:nvSpPr>
          <p:spPr>
            <a:xfrm>
              <a:off x="1748199" y="4222949"/>
              <a:ext cx="2448272" cy="1396826"/>
            </a:xfrm>
            <a:prstGeom prst="rect">
              <a:avLst/>
            </a:prstGeom>
            <a:noFill/>
          </p:spPr>
          <p:txBody>
            <a:bodyPr wrap="none" lIns="0" tIns="0" rIns="0" bIns="0" rtlCol="0">
              <a:noAutofit/>
            </a:bodyPr>
            <a:lstStyle/>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Redispatch </a:t>
              </a:r>
            </a:p>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Outage Scheduling</a:t>
              </a:r>
            </a:p>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N-1 Criterium</a:t>
              </a:r>
            </a:p>
          </p:txBody>
        </p:sp>
        <p:sp>
          <p:nvSpPr>
            <p:cNvPr id="17" name="TextBox 16">
              <a:extLst>
                <a:ext uri="{FF2B5EF4-FFF2-40B4-BE49-F238E27FC236}">
                  <a16:creationId xmlns:a16="http://schemas.microsoft.com/office/drawing/2014/main" id="{2CCE8F08-806D-4AC2-9186-2280E4BB8832}"/>
                </a:ext>
              </a:extLst>
            </p:cNvPr>
            <p:cNvSpPr txBox="1"/>
            <p:nvPr/>
          </p:nvSpPr>
          <p:spPr>
            <a:xfrm>
              <a:off x="5348597" y="4233040"/>
              <a:ext cx="2550778" cy="1396826"/>
            </a:xfrm>
            <a:prstGeom prst="rect">
              <a:avLst/>
            </a:prstGeom>
            <a:noFill/>
          </p:spPr>
          <p:txBody>
            <a:bodyPr wrap="none" lIns="0" tIns="0" rIns="0" bIns="0" rtlCol="0">
              <a:noAutofit/>
            </a:bodyPr>
            <a:lstStyle/>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Special Protection Schemes </a:t>
              </a:r>
            </a:p>
            <a:p>
              <a:pPr>
                <a:lnSpc>
                  <a:spcPct val="110000"/>
                </a:lnSpc>
              </a:pPr>
              <a:r>
                <a:rPr lang="en-US" sz="1199" dirty="0">
                  <a:solidFill>
                    <a:srgbClr val="000000"/>
                  </a:solidFill>
                  <a:ea typeface="Arial Unicode MS" panose="020B0604020202020204" pitchFamily="34" charset="-128"/>
                  <a:cs typeface="Arial Unicode MS" panose="020B0604020202020204" pitchFamily="34" charset="-128"/>
                </a:rPr>
                <a:t>    Fixed or hardwired</a:t>
              </a:r>
            </a:p>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Local load shedding</a:t>
              </a:r>
            </a:p>
            <a:p>
              <a:pPr marL="171364" indent="-171364">
                <a:lnSpc>
                  <a:spcPct val="110000"/>
                </a:lnSpc>
                <a:buFont typeface="Arial" panose="020B0604020202020204" pitchFamily="34" charset="0"/>
                <a:buChar char="•"/>
              </a:pPr>
              <a:r>
                <a:rPr lang="en-US" sz="1199" dirty="0">
                  <a:solidFill>
                    <a:srgbClr val="000000"/>
                  </a:solidFill>
                  <a:ea typeface="Arial Unicode MS" panose="020B0604020202020204" pitchFamily="34" charset="-128"/>
                  <a:cs typeface="Arial Unicode MS" panose="020B0604020202020204" pitchFamily="34" charset="-128"/>
                </a:rPr>
                <a:t>Operational tripping schemes</a:t>
              </a:r>
            </a:p>
            <a:p>
              <a:pPr>
                <a:lnSpc>
                  <a:spcPct val="110000"/>
                </a:lnSpc>
              </a:pPr>
              <a:r>
                <a:rPr lang="en-US" sz="1199" dirty="0">
                  <a:solidFill>
                    <a:srgbClr val="000000"/>
                  </a:solidFill>
                  <a:ea typeface="Arial Unicode MS" panose="020B0604020202020204" pitchFamily="34" charset="-128"/>
                  <a:cs typeface="Arial Unicode MS" panose="020B0604020202020204" pitchFamily="34" charset="-128"/>
                </a:rPr>
                <a:t>    Armed and disarmed from SCADA</a:t>
              </a:r>
            </a:p>
            <a:p>
              <a:pPr>
                <a:lnSpc>
                  <a:spcPct val="110000"/>
                </a:lnSpc>
              </a:pPr>
              <a:r>
                <a:rPr lang="en-US" sz="1199" dirty="0">
                  <a:solidFill>
                    <a:srgbClr val="000000"/>
                  </a:solidFill>
                  <a:ea typeface="Arial Unicode MS" panose="020B0604020202020204" pitchFamily="34" charset="-128"/>
                  <a:cs typeface="Arial Unicode MS" panose="020B0604020202020204" pitchFamily="34" charset="-128"/>
                </a:rPr>
                <a:t> </a:t>
              </a:r>
            </a:p>
          </p:txBody>
        </p:sp>
      </p:grpSp>
      <p:sp>
        <p:nvSpPr>
          <p:cNvPr id="21" name="TextBox 20">
            <a:extLst>
              <a:ext uri="{FF2B5EF4-FFF2-40B4-BE49-F238E27FC236}">
                <a16:creationId xmlns:a16="http://schemas.microsoft.com/office/drawing/2014/main" id="{D59C9205-9531-4C4A-A24B-00E09EDC69D1}"/>
              </a:ext>
            </a:extLst>
          </p:cNvPr>
          <p:cNvSpPr txBox="1"/>
          <p:nvPr/>
        </p:nvSpPr>
        <p:spPr>
          <a:xfrm>
            <a:off x="4167856" y="1202300"/>
            <a:ext cx="5649684" cy="467248"/>
          </a:xfrm>
          <a:prstGeom prst="rect">
            <a:avLst/>
          </a:prstGeom>
          <a:noFill/>
        </p:spPr>
        <p:txBody>
          <a:bodyPr wrap="none" lIns="0" tIns="0" rIns="0" bIns="0" rtlCol="0">
            <a:noAutofit/>
          </a:bodyPr>
          <a:lstStyle/>
          <a:p>
            <a:pPr>
              <a:lnSpc>
                <a:spcPct val="110000"/>
              </a:lnSpc>
            </a:pPr>
            <a:r>
              <a:rPr lang="de-DE" altLang="de-DE" sz="1599" b="1" dirty="0">
                <a:solidFill>
                  <a:srgbClr val="004669"/>
                </a:solidFill>
                <a:latin typeface="Arial" charset="0"/>
                <a:cs typeface="Arial" charset="0"/>
              </a:rPr>
              <a:t>WIDE AREA MONITORING PROTECTION AND CONTROL</a:t>
            </a:r>
            <a:br>
              <a:rPr lang="de-DE" altLang="de-DE" sz="1599" b="1" dirty="0">
                <a:solidFill>
                  <a:srgbClr val="004669"/>
                </a:solidFill>
                <a:latin typeface="Arial" charset="0"/>
                <a:cs typeface="Arial" charset="0"/>
              </a:rPr>
            </a:br>
            <a:r>
              <a:rPr lang="de-DE" altLang="de-DE" sz="1599" b="1" dirty="0">
                <a:solidFill>
                  <a:srgbClr val="004669"/>
                </a:solidFill>
                <a:latin typeface="Arial" charset="0"/>
                <a:cs typeface="Arial" charset="0"/>
              </a:rPr>
              <a:t>                               WAMPAC PMU BASED</a:t>
            </a:r>
            <a:endParaRPr lang="en-US" sz="1599" b="1" dirty="0">
              <a:solidFill>
                <a:srgbClr val="004669"/>
              </a:solidFill>
              <a:ea typeface="Arial Unicode MS" panose="020B0604020202020204" pitchFamily="34" charset="-128"/>
              <a:cs typeface="Arial Unicode MS" panose="020B0604020202020204" pitchFamily="34" charset="-128"/>
            </a:endParaRPr>
          </a:p>
        </p:txBody>
      </p:sp>
      <p:graphicFrame>
        <p:nvGraphicFramePr>
          <p:cNvPr id="24" name="Table 23">
            <a:extLst>
              <a:ext uri="{FF2B5EF4-FFF2-40B4-BE49-F238E27FC236}">
                <a16:creationId xmlns:a16="http://schemas.microsoft.com/office/drawing/2014/main" id="{72217ABE-2AFB-4C77-8903-F02E4527D6A8}"/>
              </a:ext>
            </a:extLst>
          </p:cNvPr>
          <p:cNvGraphicFramePr>
            <a:graphicFrameLocks noGrp="1"/>
          </p:cNvGraphicFramePr>
          <p:nvPr/>
        </p:nvGraphicFramePr>
        <p:xfrm>
          <a:off x="121205" y="1456444"/>
          <a:ext cx="3528762" cy="1591752"/>
        </p:xfrm>
        <a:graphic>
          <a:graphicData uri="http://schemas.openxmlformats.org/drawingml/2006/table">
            <a:tbl>
              <a:tblPr>
                <a:tableStyleId>{5C22544A-7EE6-4342-B048-85BDC9FD1C3A}</a:tableStyleId>
              </a:tblPr>
              <a:tblGrid>
                <a:gridCol w="1459740">
                  <a:extLst>
                    <a:ext uri="{9D8B030D-6E8A-4147-A177-3AD203B41FA5}">
                      <a16:colId xmlns:a16="http://schemas.microsoft.com/office/drawing/2014/main" val="1154686484"/>
                    </a:ext>
                  </a:extLst>
                </a:gridCol>
                <a:gridCol w="2069022">
                  <a:extLst>
                    <a:ext uri="{9D8B030D-6E8A-4147-A177-3AD203B41FA5}">
                      <a16:colId xmlns:a16="http://schemas.microsoft.com/office/drawing/2014/main" val="3582940793"/>
                    </a:ext>
                  </a:extLst>
                </a:gridCol>
              </a:tblGrid>
              <a:tr h="213249">
                <a:tc>
                  <a:txBody>
                    <a:bodyPr/>
                    <a:lstStyle/>
                    <a:p>
                      <a:pPr algn="l"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dirty="0">
                          <a:effectLst/>
                        </a:rPr>
                        <a:t>PMU BASED </a:t>
                      </a:r>
                      <a:endParaRPr lang="en-US" sz="1200" b="1" i="0" u="none" strike="noStrike" dirty="0">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431640561"/>
                  </a:ext>
                </a:extLst>
              </a:tr>
              <a:tr h="198017">
                <a:tc>
                  <a:txBody>
                    <a:bodyPr/>
                    <a:lstStyle/>
                    <a:p>
                      <a:pPr algn="l" rtl="0" fontAlgn="ctr"/>
                      <a:r>
                        <a:rPr lang="en-US" sz="1200" u="none" strike="noStrike">
                          <a:effectLst/>
                        </a:rPr>
                        <a:t>Voltage / Current</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magnitude and phase</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75645903"/>
                  </a:ext>
                </a:extLst>
              </a:tr>
              <a:tr h="198017">
                <a:tc>
                  <a:txBody>
                    <a:bodyPr/>
                    <a:lstStyle/>
                    <a:p>
                      <a:pPr algn="l" rtl="0" fontAlgn="ctr"/>
                      <a:r>
                        <a:rPr lang="en-US" sz="1200" u="none" strike="noStrike">
                          <a:effectLst/>
                        </a:rPr>
                        <a:t>Frequency</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yes</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2854902365"/>
                  </a:ext>
                </a:extLst>
              </a:tr>
              <a:tr h="198017">
                <a:tc>
                  <a:txBody>
                    <a:bodyPr/>
                    <a:lstStyle/>
                    <a:p>
                      <a:pPr algn="l" rtl="0" fontAlgn="ctr"/>
                      <a:r>
                        <a:rPr lang="en-US" sz="1200" u="none" strike="noStrike">
                          <a:effectLst/>
                        </a:rPr>
                        <a:t>Reporting rate</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dirty="0">
                          <a:effectLst/>
                        </a:rPr>
                        <a:t>up to 100/120 per s</a:t>
                      </a:r>
                      <a:endParaRPr lang="en-US" sz="1200" b="0" i="0" u="none" strike="noStrike" dirty="0">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484055137"/>
                  </a:ext>
                </a:extLst>
              </a:tr>
              <a:tr h="198017">
                <a:tc>
                  <a:txBody>
                    <a:bodyPr/>
                    <a:lstStyle/>
                    <a:p>
                      <a:pPr algn="l" rtl="0" fontAlgn="ctr"/>
                      <a:r>
                        <a:rPr lang="en-US" sz="1200" u="none" strike="noStrike">
                          <a:effectLst/>
                        </a:rPr>
                        <a:t>Simple commands</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 60870-5-104 </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492367101"/>
                  </a:ext>
                </a:extLst>
              </a:tr>
              <a:tr h="198017">
                <a:tc>
                  <a:txBody>
                    <a:bodyPr/>
                    <a:lstStyle/>
                    <a:p>
                      <a:pPr algn="l" rtl="0" fontAlgn="ctr"/>
                      <a:r>
                        <a:rPr lang="en-US" sz="1200" u="none" strike="noStrike" dirty="0">
                          <a:effectLst/>
                        </a:rPr>
                        <a:t>Protocol</a:t>
                      </a:r>
                      <a:endParaRPr lang="en-US" sz="1200" b="0" i="0" u="none" strike="noStrike" dirty="0">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IEEE C37.118</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817684123"/>
                  </a:ext>
                </a:extLst>
              </a:tr>
              <a:tr h="388418">
                <a:tc>
                  <a:txBody>
                    <a:bodyPr/>
                    <a:lstStyle/>
                    <a:p>
                      <a:pPr algn="l" rtl="0" fontAlgn="ctr"/>
                      <a:r>
                        <a:rPr lang="en-US" sz="1200" u="none" strike="noStrike">
                          <a:effectLst/>
                        </a:rPr>
                        <a:t>Time synchronization</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dirty="0">
                          <a:effectLst/>
                        </a:rPr>
                        <a:t>strong (GPS), 5µs accuracy</a:t>
                      </a:r>
                      <a:br>
                        <a:rPr lang="en-US" sz="1200" u="none" strike="noStrike" dirty="0">
                          <a:effectLst/>
                        </a:rPr>
                      </a:br>
                      <a:r>
                        <a:rPr lang="en-US" sz="1200" u="none" strike="noStrike" dirty="0">
                          <a:effectLst/>
                        </a:rPr>
                        <a:t>IRIG-B or IEEE1588</a:t>
                      </a:r>
                      <a:endParaRPr lang="en-US" sz="1200" b="0" i="0" u="none" strike="noStrike" dirty="0">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2956071312"/>
                  </a:ext>
                </a:extLst>
              </a:tr>
            </a:tbl>
          </a:graphicData>
        </a:graphic>
      </p:graphicFrame>
      <p:graphicFrame>
        <p:nvGraphicFramePr>
          <p:cNvPr id="18" name="Table 17">
            <a:extLst>
              <a:ext uri="{FF2B5EF4-FFF2-40B4-BE49-F238E27FC236}">
                <a16:creationId xmlns:a16="http://schemas.microsoft.com/office/drawing/2014/main" id="{D5B7119F-DC88-41E4-822D-39AC5783FFEB}"/>
              </a:ext>
            </a:extLst>
          </p:cNvPr>
          <p:cNvGraphicFramePr>
            <a:graphicFrameLocks noGrp="1"/>
          </p:cNvGraphicFramePr>
          <p:nvPr/>
        </p:nvGraphicFramePr>
        <p:xfrm>
          <a:off x="266388" y="4219048"/>
          <a:ext cx="2741772" cy="1333472"/>
        </p:xfrm>
        <a:graphic>
          <a:graphicData uri="http://schemas.openxmlformats.org/drawingml/2006/table">
            <a:tbl>
              <a:tblPr>
                <a:tableStyleId>{5C22544A-7EE6-4342-B048-85BDC9FD1C3A}</a:tableStyleId>
              </a:tblPr>
              <a:tblGrid>
                <a:gridCol w="1573980">
                  <a:extLst>
                    <a:ext uri="{9D8B030D-6E8A-4147-A177-3AD203B41FA5}">
                      <a16:colId xmlns:a16="http://schemas.microsoft.com/office/drawing/2014/main" val="2089183447"/>
                    </a:ext>
                  </a:extLst>
                </a:gridCol>
                <a:gridCol w="1167792">
                  <a:extLst>
                    <a:ext uri="{9D8B030D-6E8A-4147-A177-3AD203B41FA5}">
                      <a16:colId xmlns:a16="http://schemas.microsoft.com/office/drawing/2014/main" val="2533509832"/>
                    </a:ext>
                  </a:extLst>
                </a:gridCol>
              </a:tblGrid>
              <a:tr h="190401">
                <a:tc>
                  <a:txBody>
                    <a:bodyPr/>
                    <a:lstStyle/>
                    <a:p>
                      <a:pPr algn="l" rtl="0"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RTU</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079522330"/>
                  </a:ext>
                </a:extLst>
              </a:tr>
              <a:tr h="190401">
                <a:tc>
                  <a:txBody>
                    <a:bodyPr/>
                    <a:lstStyle/>
                    <a:p>
                      <a:pPr algn="l" rtl="0" fontAlgn="ctr"/>
                      <a:r>
                        <a:rPr lang="en-US" sz="1200" u="none" strike="noStrike">
                          <a:effectLst/>
                        </a:rPr>
                        <a:t>Voltage / Current</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magnitude only</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958511122"/>
                  </a:ext>
                </a:extLst>
              </a:tr>
              <a:tr h="190401">
                <a:tc>
                  <a:txBody>
                    <a:bodyPr/>
                    <a:lstStyle/>
                    <a:p>
                      <a:pPr algn="l" rtl="0" fontAlgn="ctr"/>
                      <a:r>
                        <a:rPr lang="en-US" sz="1200" u="none" strike="noStrike">
                          <a:effectLst/>
                        </a:rPr>
                        <a:t>Frequency</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no</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08217017"/>
                  </a:ext>
                </a:extLst>
              </a:tr>
              <a:tr h="190401">
                <a:tc>
                  <a:txBody>
                    <a:bodyPr/>
                    <a:lstStyle/>
                    <a:p>
                      <a:pPr algn="l" rtl="0" fontAlgn="ctr"/>
                      <a:r>
                        <a:rPr lang="en-US" sz="1200" u="none" strike="noStrike">
                          <a:effectLst/>
                        </a:rPr>
                        <a:t>Reporting rate</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1 per 5…10 s</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446807791"/>
                  </a:ext>
                </a:extLst>
              </a:tr>
              <a:tr h="190401">
                <a:tc>
                  <a:txBody>
                    <a:bodyPr/>
                    <a:lstStyle/>
                    <a:p>
                      <a:pPr algn="l" rtl="0" fontAlgn="ctr"/>
                      <a:r>
                        <a:rPr lang="en-US" sz="1200" u="none" strike="noStrike">
                          <a:effectLst/>
                        </a:rPr>
                        <a:t>Simple commands</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yes</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3168313099"/>
                  </a:ext>
                </a:extLst>
              </a:tr>
              <a:tr h="190401">
                <a:tc>
                  <a:txBody>
                    <a:bodyPr/>
                    <a:lstStyle/>
                    <a:p>
                      <a:pPr algn="l" rtl="0" fontAlgn="ctr"/>
                      <a:r>
                        <a:rPr lang="en-US" sz="1200" u="none" strike="noStrike">
                          <a:effectLst/>
                        </a:rPr>
                        <a:t>Protocol</a:t>
                      </a:r>
                      <a:endParaRPr lang="en-US" sz="1200" b="0" i="0" u="none" strike="noStrike">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a:effectLst/>
                        </a:rPr>
                        <a:t>several</a:t>
                      </a:r>
                      <a:endParaRPr lang="en-US" sz="1200" b="0" i="0" u="none" strike="noStrike">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2434345224"/>
                  </a:ext>
                </a:extLst>
              </a:tr>
              <a:tr h="190401">
                <a:tc>
                  <a:txBody>
                    <a:bodyPr/>
                    <a:lstStyle/>
                    <a:p>
                      <a:pPr algn="l" rtl="0" fontAlgn="ctr"/>
                      <a:r>
                        <a:rPr lang="en-US" sz="1200" u="none" strike="noStrike" dirty="0">
                          <a:effectLst/>
                        </a:rPr>
                        <a:t>Time synchronization</a:t>
                      </a:r>
                      <a:endParaRPr lang="en-US" sz="1200" b="0" i="0" u="none" strike="noStrike" dirty="0">
                        <a:solidFill>
                          <a:srgbClr val="000000"/>
                        </a:solidFill>
                        <a:effectLst/>
                        <a:latin typeface="Arial" panose="020B0604020202020204" pitchFamily="34" charset="0"/>
                      </a:endParaRPr>
                    </a:p>
                  </a:txBody>
                  <a:tcPr marL="91392" marR="7616" marT="7616" marB="0" anchor="ctr"/>
                </a:tc>
                <a:tc>
                  <a:txBody>
                    <a:bodyPr/>
                    <a:lstStyle/>
                    <a:p>
                      <a:pPr algn="l" rtl="0" fontAlgn="ctr"/>
                      <a:r>
                        <a:rPr lang="en-US" sz="1200" u="none" strike="noStrike" dirty="0">
                          <a:effectLst/>
                        </a:rPr>
                        <a:t>1 </a:t>
                      </a:r>
                      <a:r>
                        <a:rPr lang="en-US" sz="1200" u="none" strike="noStrike" dirty="0" err="1">
                          <a:effectLst/>
                        </a:rPr>
                        <a:t>ms</a:t>
                      </a: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91392" marR="7616" marT="7616" marB="0" anchor="ctr"/>
                </a:tc>
                <a:extLst>
                  <a:ext uri="{0D108BD9-81ED-4DB2-BD59-A6C34878D82A}">
                    <a16:rowId xmlns:a16="http://schemas.microsoft.com/office/drawing/2014/main" val="2679837255"/>
                  </a:ext>
                </a:extLst>
              </a:tr>
            </a:tbl>
          </a:graphicData>
        </a:graphic>
      </p:graphicFrame>
      <p:sp>
        <p:nvSpPr>
          <p:cNvPr id="4" name="Fußzeilenplatzhalter 3">
            <a:extLst>
              <a:ext uri="{FF2B5EF4-FFF2-40B4-BE49-F238E27FC236}">
                <a16:creationId xmlns:a16="http://schemas.microsoft.com/office/drawing/2014/main" id="{26A1D0AF-E6BF-437A-A2E1-1E3853EF10E9}"/>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6C051C23-3A51-4E17-BBB1-B46069BE7CBA}"/>
              </a:ext>
            </a:extLst>
          </p:cNvPr>
          <p:cNvSpPr>
            <a:spLocks noGrp="1"/>
          </p:cNvSpPr>
          <p:nvPr>
            <p:ph type="sldNum" sz="quarter" idx="11"/>
          </p:nvPr>
        </p:nvSpPr>
        <p:spPr/>
        <p:txBody>
          <a:bodyPr/>
          <a:lstStyle/>
          <a:p>
            <a:r>
              <a:rPr lang="en-US"/>
              <a:t>Page </a:t>
            </a:r>
            <a:fld id="{15EBE321-CBB1-4E91-BD14-37C8D44326FB}" type="slidenum">
              <a:rPr lang="en-US" smtClean="0"/>
              <a:pPr/>
              <a:t>21</a:t>
            </a:fld>
            <a:endParaRPr lang="en-US" dirty="0"/>
          </a:p>
        </p:txBody>
      </p:sp>
    </p:spTree>
    <p:extLst>
      <p:ext uri="{BB962C8B-B14F-4D97-AF65-F5344CB8AC3E}">
        <p14:creationId xmlns:p14="http://schemas.microsoft.com/office/powerpoint/2010/main" val="39813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6D41DA-100A-49D6-9EE9-2F2A69C2C35C}"/>
              </a:ext>
            </a:extLst>
          </p:cNvPr>
          <p:cNvSpPr>
            <a:spLocks noGrp="1"/>
          </p:cNvSpPr>
          <p:nvPr>
            <p:ph type="title"/>
          </p:nvPr>
        </p:nvSpPr>
        <p:spPr/>
        <p:txBody>
          <a:bodyPr/>
          <a:lstStyle/>
          <a:p>
            <a:r>
              <a:rPr lang="de-DE" dirty="0"/>
              <a:t>SIGUARD PDP</a:t>
            </a:r>
            <a:br>
              <a:rPr lang="de-DE" dirty="0"/>
            </a:br>
            <a:r>
              <a:rPr lang="en-US" b="0" dirty="0"/>
              <a:t>Wide area PROTECTION system</a:t>
            </a:r>
            <a:br>
              <a:rPr lang="en-US" b="0" dirty="0"/>
            </a:br>
            <a:endParaRPr lang="de-DE" b="0" dirty="0"/>
          </a:p>
        </p:txBody>
      </p:sp>
      <p:pic>
        <p:nvPicPr>
          <p:cNvPr id="45" name="Grafik 44">
            <a:extLst>
              <a:ext uri="{FF2B5EF4-FFF2-40B4-BE49-F238E27FC236}">
                <a16:creationId xmlns:a16="http://schemas.microsoft.com/office/drawing/2014/main" id="{C1007981-E1C4-4510-A9C4-2ECBA83DEC2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15537010" y="4511814"/>
            <a:ext cx="719625" cy="719625"/>
          </a:xfrm>
          <a:prstGeom prst="rect">
            <a:avLst/>
          </a:prstGeom>
          <a:ln>
            <a:solidFill>
              <a:schemeClr val="tx1"/>
            </a:solidFill>
          </a:ln>
        </p:spPr>
      </p:pic>
      <p:sp>
        <p:nvSpPr>
          <p:cNvPr id="2" name="Textfeld 1">
            <a:extLst>
              <a:ext uri="{FF2B5EF4-FFF2-40B4-BE49-F238E27FC236}">
                <a16:creationId xmlns:a16="http://schemas.microsoft.com/office/drawing/2014/main" id="{AF4684F4-49F0-40E7-B481-648B4DA1004B}"/>
              </a:ext>
            </a:extLst>
          </p:cNvPr>
          <p:cNvSpPr txBox="1"/>
          <p:nvPr>
            <p:custDataLst>
              <p:tags r:id="rId1"/>
            </p:custDataLst>
          </p:nvPr>
        </p:nvSpPr>
        <p:spPr>
          <a:xfrm>
            <a:off x="626737" y="1453447"/>
            <a:ext cx="5842412" cy="5402768"/>
          </a:xfrm>
          <a:prstGeom prst="rect">
            <a:avLst/>
          </a:prstGeom>
          <a:noFill/>
        </p:spPr>
        <p:txBody>
          <a:bodyPr wrap="square" lIns="0" tIns="0" rIns="0" bIns="0" rtlCol="0" anchor="t">
            <a:noAutofit/>
          </a:bodyPr>
          <a:lstStyle>
            <a:lvl1pPr marL="179388" indent="-180000" algn="l" rtl="0" eaLnBrk="1" fontAlgn="base" hangingPunct="1">
              <a:buClr>
                <a:srgbClr val="879BAA"/>
              </a:buClr>
              <a:buChar char="•"/>
            </a:lvl1pPr>
            <a:lvl2pPr marL="179388" indent="-180000" algn="l" rtl="0" eaLnBrk="1" fontAlgn="base" hangingPunct="1">
              <a:buClr>
                <a:srgbClr val="879BAA"/>
              </a:buClr>
              <a:buChar char="•"/>
            </a:lvl2pPr>
            <a:lvl3pPr marL="358775" indent="-180000" algn="l" rtl="0" eaLnBrk="1" fontAlgn="base" hangingPunct="1">
              <a:buClr>
                <a:srgbClr val="879BAA"/>
              </a:buClr>
              <a:buChar char="•"/>
            </a:lvl3pPr>
            <a:lvl4pPr marL="538163" indent="-180000" algn="l" rtl="0" eaLnBrk="1" fontAlgn="base" hangingPunct="1">
              <a:buClr>
                <a:srgbClr val="879BAA"/>
              </a:buClr>
              <a:buChar char="•"/>
            </a:lvl4pPr>
            <a:lvl5pPr marL="720000" indent="-180000" algn="l" rtl="0" eaLnBrk="1" fontAlgn="base" hangingPunct="1">
              <a:buClr>
                <a:srgbClr val="879BAA"/>
              </a:buClr>
              <a:buChar char="•"/>
            </a:lvl5pPr>
          </a:lstStyle>
          <a:p>
            <a:pPr>
              <a:lnSpc>
                <a:spcPct val="150000"/>
              </a:lnSpc>
            </a:pPr>
            <a:r>
              <a:rPr lang="en-US" sz="1599" dirty="0">
                <a:ea typeface="Arial Unicode MS"/>
                <a:cs typeface="Arial Unicode MS"/>
              </a:rPr>
              <a:t>Identify power system contingencies based on customized calculations </a:t>
            </a:r>
          </a:p>
          <a:p>
            <a:pPr>
              <a:lnSpc>
                <a:spcPct val="150000"/>
              </a:lnSpc>
            </a:pPr>
            <a:r>
              <a:rPr lang="en-US" sz="1599" dirty="0">
                <a:ea typeface="Arial Unicode MS"/>
                <a:cs typeface="Arial"/>
              </a:rPr>
              <a:t>Analyze and evaluate with intuitive user interface</a:t>
            </a:r>
            <a:endParaRPr lang="en-US" sz="1599" dirty="0">
              <a:ea typeface="Arial Unicode MS" panose="020B0604020202020204" pitchFamily="34" charset="-128"/>
              <a:cs typeface="Arial Unicode MS" panose="020B0604020202020204" pitchFamily="34" charset="-128"/>
            </a:endParaRPr>
          </a:p>
          <a:p>
            <a:pPr>
              <a:lnSpc>
                <a:spcPct val="150000"/>
              </a:lnSpc>
            </a:pPr>
            <a:r>
              <a:rPr lang="en-US" sz="1599" dirty="0">
                <a:ea typeface="Arial Unicode MS"/>
                <a:cs typeface="Arial Unicode MS"/>
              </a:rPr>
              <a:t>From remedial action schemes to Wide Area Protection Systems in one step</a:t>
            </a:r>
          </a:p>
          <a:p>
            <a:pPr>
              <a:lnSpc>
                <a:spcPct val="150000"/>
              </a:lnSpc>
            </a:pPr>
            <a:r>
              <a:rPr lang="en-US" sz="1599" dirty="0">
                <a:ea typeface="Arial Unicode MS"/>
                <a:cs typeface="Arial"/>
              </a:rPr>
              <a:t>Commands from SICAM A8000 to PMU´s via IEC 61850 GOOSE</a:t>
            </a:r>
          </a:p>
          <a:p>
            <a:pPr>
              <a:lnSpc>
                <a:spcPct val="150000"/>
              </a:lnSpc>
            </a:pPr>
            <a:r>
              <a:rPr lang="en-US" sz="1599" dirty="0">
                <a:ea typeface="Arial Unicode MS"/>
                <a:cs typeface="Arial"/>
              </a:rPr>
              <a:t>Control and visualization of the system with SICAM SCC</a:t>
            </a:r>
          </a:p>
          <a:p>
            <a:pPr>
              <a:lnSpc>
                <a:spcPct val="150000"/>
              </a:lnSpc>
            </a:pPr>
            <a:r>
              <a:rPr lang="en-US" sz="1599" dirty="0">
                <a:ea typeface="Arial Unicode MS"/>
                <a:cs typeface="Arial Unicode MS"/>
              </a:rPr>
              <a:t>Transfer of PMU data via C37.118 to the PDC</a:t>
            </a:r>
          </a:p>
          <a:p>
            <a:pPr>
              <a:lnSpc>
                <a:spcPct val="150000"/>
              </a:lnSpc>
            </a:pPr>
            <a:r>
              <a:rPr lang="en-US" sz="1599" dirty="0">
                <a:ea typeface="Arial Unicode MS"/>
                <a:cs typeface="Arial Unicode MS"/>
              </a:rPr>
              <a:t>Simple configuration of the SIPROTEC 5 PMUs with DIGSI 5</a:t>
            </a:r>
          </a:p>
          <a:p>
            <a:pPr>
              <a:lnSpc>
                <a:spcPct val="150000"/>
              </a:lnSpc>
              <a:buNone/>
            </a:pPr>
            <a:endParaRPr lang="en-US" sz="1599" dirty="0">
              <a:ea typeface="Arial Unicode MS"/>
              <a:cs typeface="Arial Unicode MS"/>
            </a:endParaRPr>
          </a:p>
        </p:txBody>
      </p:sp>
      <p:sp>
        <p:nvSpPr>
          <p:cNvPr id="6" name="Rechteck 5">
            <a:extLst>
              <a:ext uri="{FF2B5EF4-FFF2-40B4-BE49-F238E27FC236}">
                <a16:creationId xmlns:a16="http://schemas.microsoft.com/office/drawing/2014/main" id="{B0CE08D5-1374-465A-BD30-B5D7F577D8B3}"/>
              </a:ext>
            </a:extLst>
          </p:cNvPr>
          <p:cNvSpPr>
            <a:spLocks/>
          </p:cNvSpPr>
          <p:nvPr/>
        </p:nvSpPr>
        <p:spPr bwMode="auto">
          <a:xfrm>
            <a:off x="626737" y="5231440"/>
            <a:ext cx="6406894" cy="967893"/>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noFill/>
            <a:miter lim="800000"/>
            <a:headEnd/>
            <a:tailEnd/>
          </a:ln>
        </p:spPr>
        <p:txBody>
          <a:bodyPr vert="horz" wrap="square" lIns="107944" tIns="71963" rIns="107944" bIns="71963" numCol="1" spcCol="108000" anchor="t" anchorCtr="0" compatLnSpc="1">
            <a:prstTxWarp prst="textNoShape">
              <a:avLst/>
            </a:prstTxWarp>
            <a:noAutofit/>
          </a:bodyPr>
          <a:lstStyle/>
          <a:p>
            <a:pPr>
              <a:spcBef>
                <a:spcPct val="0"/>
              </a:spcBef>
              <a:buClr>
                <a:schemeClr val="bg1"/>
              </a:buClr>
            </a:pPr>
            <a:r>
              <a:rPr lang="en-US" sz="1799" dirty="0">
                <a:solidFill>
                  <a:schemeClr val="bg1"/>
                </a:solidFill>
                <a:ea typeface="Arial Unicode MS"/>
                <a:cs typeface="Arial Unicode MS"/>
              </a:rPr>
              <a:t>SIPROTEC 5 PMU and SIGUARD PDP are the building blocks, providing all the required functions to creating a smart Wide Area Protection system</a:t>
            </a:r>
          </a:p>
        </p:txBody>
      </p:sp>
      <p:pic>
        <p:nvPicPr>
          <p:cNvPr id="5" name="Picture 4">
            <a:extLst>
              <a:ext uri="{FF2B5EF4-FFF2-40B4-BE49-F238E27FC236}">
                <a16:creationId xmlns:a16="http://schemas.microsoft.com/office/drawing/2014/main" id="{D29FC1B7-5929-4FC1-BA8C-BAC521F2E4A3}"/>
              </a:ext>
            </a:extLst>
          </p:cNvPr>
          <p:cNvPicPr>
            <a:picLocks noChangeAspect="1"/>
          </p:cNvPicPr>
          <p:nvPr/>
        </p:nvPicPr>
        <p:blipFill>
          <a:blip r:embed="rId5"/>
          <a:stretch>
            <a:fillRect/>
          </a:stretch>
        </p:blipFill>
        <p:spPr>
          <a:xfrm>
            <a:off x="7033631" y="1634126"/>
            <a:ext cx="4448876" cy="3573969"/>
          </a:xfrm>
          <a:prstGeom prst="rect">
            <a:avLst/>
          </a:prstGeom>
        </p:spPr>
      </p:pic>
      <p:sp>
        <p:nvSpPr>
          <p:cNvPr id="3" name="Fußzeilenplatzhalter 2">
            <a:extLst>
              <a:ext uri="{FF2B5EF4-FFF2-40B4-BE49-F238E27FC236}">
                <a16:creationId xmlns:a16="http://schemas.microsoft.com/office/drawing/2014/main" id="{B49C583F-DAFA-489E-9199-2C8F38A7E4FF}"/>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DD240008-01BB-4C00-B7BE-16B99649A207}"/>
              </a:ext>
            </a:extLst>
          </p:cNvPr>
          <p:cNvSpPr>
            <a:spLocks noGrp="1"/>
          </p:cNvSpPr>
          <p:nvPr>
            <p:ph type="sldNum" sz="quarter" idx="11"/>
          </p:nvPr>
        </p:nvSpPr>
        <p:spPr/>
        <p:txBody>
          <a:bodyPr/>
          <a:lstStyle/>
          <a:p>
            <a:r>
              <a:rPr lang="en-US"/>
              <a:t>Page </a:t>
            </a:r>
            <a:fld id="{15EBE321-CBB1-4E91-BD14-37C8D44326FB}" type="slidenum">
              <a:rPr lang="en-US" smtClean="0"/>
              <a:pPr/>
              <a:t>22</a:t>
            </a:fld>
            <a:endParaRPr lang="en-US" dirty="0"/>
          </a:p>
        </p:txBody>
      </p:sp>
    </p:spTree>
    <p:extLst>
      <p:ext uri="{BB962C8B-B14F-4D97-AF65-F5344CB8AC3E}">
        <p14:creationId xmlns:p14="http://schemas.microsoft.com/office/powerpoint/2010/main" val="122588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5E88E10-3AC9-4A42-A47F-DD0709FB4683}"/>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3" name="Objekt 2" hidden="1">
                        <a:extLst>
                          <a:ext uri="{FF2B5EF4-FFF2-40B4-BE49-F238E27FC236}">
                            <a16:creationId xmlns:a16="http://schemas.microsoft.com/office/drawing/2014/main" id="{B5E88E10-3AC9-4A42-A47F-DD0709FB4683}"/>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FE285A8-1600-4613-8D81-D8E64FA9A09A}"/>
              </a:ext>
            </a:extLst>
          </p:cNvPr>
          <p:cNvSpPr/>
          <p:nvPr>
            <p:custDataLst>
              <p:tags r:id="rId2"/>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spcCol="0" rtlCol="0" anchor="ctr" anchorCtr="0">
            <a:noAutofit/>
          </a:bodyPr>
          <a:lstStyle/>
          <a:p>
            <a:pPr algn="ctr">
              <a:spcBef>
                <a:spcPct val="0"/>
              </a:spcBef>
            </a:pPr>
            <a:endParaRPr lang="en-US" sz="2199" b="1" dirty="0">
              <a:ea typeface="+mj-ea"/>
              <a:cs typeface="Arial" panose="020B0604020202020204" pitchFamily="34" charset="0"/>
              <a:sym typeface="Arial" panose="020B0604020202020204" pitchFamily="34" charset="0"/>
            </a:endParaRPr>
          </a:p>
        </p:txBody>
      </p:sp>
      <p:sp>
        <p:nvSpPr>
          <p:cNvPr id="1381378" name="Rectangle 2"/>
          <p:cNvSpPr>
            <a:spLocks noGrp="1" noChangeArrowheads="1"/>
          </p:cNvSpPr>
          <p:nvPr>
            <p:ph type="title"/>
          </p:nvPr>
        </p:nvSpPr>
        <p:spPr/>
        <p:txBody>
          <a:bodyPr/>
          <a:lstStyle/>
          <a:p>
            <a:r>
              <a:rPr lang="en-US" dirty="0"/>
              <a:t>SIGUARD PDP WAMPAC</a:t>
            </a:r>
            <a:br>
              <a:rPr lang="en-US" dirty="0"/>
            </a:br>
            <a:r>
              <a:rPr lang="en-US" dirty="0"/>
              <a:t>Components</a:t>
            </a:r>
          </a:p>
        </p:txBody>
      </p:sp>
      <p:sp>
        <p:nvSpPr>
          <p:cNvPr id="4" name="Rectangle 5">
            <a:extLst>
              <a:ext uri="{FF2B5EF4-FFF2-40B4-BE49-F238E27FC236}">
                <a16:creationId xmlns:a16="http://schemas.microsoft.com/office/drawing/2014/main" id="{62C3FFF4-8E2C-48AB-B499-C4002664A2E1}"/>
              </a:ext>
            </a:extLst>
          </p:cNvPr>
          <p:cNvSpPr>
            <a:spLocks noChangeArrowheads="1"/>
          </p:cNvSpPr>
          <p:nvPr/>
        </p:nvSpPr>
        <p:spPr bwMode="auto">
          <a:xfrm flipV="1">
            <a:off x="3125875" y="-299094"/>
            <a:ext cx="6537476" cy="3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spAutoFit/>
          </a:bodyPr>
          <a:lstStyle/>
          <a:p>
            <a:endParaRPr lang="en-US" sz="1799"/>
          </a:p>
        </p:txBody>
      </p:sp>
      <p:sp>
        <p:nvSpPr>
          <p:cNvPr id="5" name="TextBox 4">
            <a:extLst>
              <a:ext uri="{FF2B5EF4-FFF2-40B4-BE49-F238E27FC236}">
                <a16:creationId xmlns:a16="http://schemas.microsoft.com/office/drawing/2014/main" id="{0D5FF648-57FD-4FFE-9D2C-FE81D28EA2B0}"/>
              </a:ext>
            </a:extLst>
          </p:cNvPr>
          <p:cNvSpPr txBox="1"/>
          <p:nvPr/>
        </p:nvSpPr>
        <p:spPr>
          <a:xfrm>
            <a:off x="704200" y="2179344"/>
            <a:ext cx="3464058" cy="247918"/>
          </a:xfrm>
          <a:prstGeom prst="rect">
            <a:avLst/>
          </a:prstGeom>
          <a:noFill/>
        </p:spPr>
        <p:txBody>
          <a:bodyPr wrap="non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1.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Phasor</a:t>
            </a:r>
            <a:r>
              <a:rPr lang="de-DE" sz="1199" dirty="0">
                <a:solidFill>
                  <a:schemeClr val="accent5">
                    <a:lumMod val="75000"/>
                  </a:schemeClr>
                </a:solidFill>
                <a:ea typeface="Arial Unicode MS" panose="020B0604020202020204" pitchFamily="34" charset="-128"/>
                <a:cs typeface="Arial Unicode MS" panose="020B0604020202020204" pitchFamily="34" charset="-128"/>
              </a:rPr>
              <a:t>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measurement</a:t>
            </a:r>
            <a:r>
              <a:rPr lang="de-DE" sz="1199" dirty="0">
                <a:solidFill>
                  <a:schemeClr val="accent5">
                    <a:lumMod val="75000"/>
                  </a:schemeClr>
                </a:solidFill>
                <a:ea typeface="Arial Unicode MS" panose="020B0604020202020204" pitchFamily="34" charset="-128"/>
                <a:cs typeface="Arial Unicode MS" panose="020B0604020202020204" pitchFamily="34" charset="-128"/>
              </a:rPr>
              <a:t>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units</a:t>
            </a:r>
            <a:r>
              <a:rPr lang="de-DE" sz="1199" dirty="0">
                <a:solidFill>
                  <a:schemeClr val="accent5">
                    <a:lumMod val="75000"/>
                  </a:schemeClr>
                </a:solidFill>
                <a:ea typeface="Arial Unicode MS" panose="020B0604020202020204" pitchFamily="34" charset="-128"/>
                <a:cs typeface="Arial Unicode MS" panose="020B0604020202020204" pitchFamily="34" charset="-128"/>
              </a:rPr>
              <a:t>  PMUs</a:t>
            </a:r>
            <a:endParaRPr lang="en-US" sz="1199" dirty="0">
              <a:solidFill>
                <a:schemeClr val="accent5">
                  <a:lumMod val="75000"/>
                </a:schemeClr>
              </a:solidFill>
              <a:ea typeface="Arial Unicode MS" panose="020B0604020202020204" pitchFamily="34" charset="-128"/>
              <a:cs typeface="Arial Unicode MS" panose="020B0604020202020204" pitchFamily="34" charset="-128"/>
            </a:endParaRPr>
          </a:p>
        </p:txBody>
      </p:sp>
      <p:sp>
        <p:nvSpPr>
          <p:cNvPr id="20" name="TextBox 19">
            <a:extLst>
              <a:ext uri="{FF2B5EF4-FFF2-40B4-BE49-F238E27FC236}">
                <a16:creationId xmlns:a16="http://schemas.microsoft.com/office/drawing/2014/main" id="{FFD74788-C2A0-4418-BF49-2C55EB000519}"/>
              </a:ext>
            </a:extLst>
          </p:cNvPr>
          <p:cNvSpPr txBox="1"/>
          <p:nvPr/>
        </p:nvSpPr>
        <p:spPr>
          <a:xfrm>
            <a:off x="704200" y="2452457"/>
            <a:ext cx="3464058" cy="247918"/>
          </a:xfrm>
          <a:prstGeom prst="rect">
            <a:avLst/>
          </a:prstGeom>
          <a:noFill/>
        </p:spPr>
        <p:txBody>
          <a:bodyPr wrap="non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2.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Phasor</a:t>
            </a:r>
            <a:r>
              <a:rPr lang="de-DE" sz="1199" dirty="0">
                <a:solidFill>
                  <a:schemeClr val="accent5">
                    <a:lumMod val="75000"/>
                  </a:schemeClr>
                </a:solidFill>
                <a:ea typeface="Arial Unicode MS" panose="020B0604020202020204" pitchFamily="34" charset="-128"/>
                <a:cs typeface="Arial Unicode MS" panose="020B0604020202020204" pitchFamily="34" charset="-128"/>
              </a:rPr>
              <a:t> Data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Procesor</a:t>
            </a:r>
            <a:r>
              <a:rPr lang="de-DE" sz="1199" dirty="0">
                <a:solidFill>
                  <a:schemeClr val="accent5">
                    <a:lumMod val="75000"/>
                  </a:schemeClr>
                </a:solidFill>
                <a:ea typeface="Arial Unicode MS" panose="020B0604020202020204" pitchFamily="34" charset="-128"/>
                <a:cs typeface="Arial Unicode MS" panose="020B0604020202020204" pitchFamily="34" charset="-128"/>
              </a:rPr>
              <a:t>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Siguard</a:t>
            </a:r>
            <a:r>
              <a:rPr lang="de-DE" sz="1199" dirty="0">
                <a:solidFill>
                  <a:schemeClr val="accent5">
                    <a:lumMod val="75000"/>
                  </a:schemeClr>
                </a:solidFill>
                <a:ea typeface="Arial Unicode MS" panose="020B0604020202020204" pitchFamily="34" charset="-128"/>
                <a:cs typeface="Arial Unicode MS" panose="020B0604020202020204" pitchFamily="34" charset="-128"/>
              </a:rPr>
              <a:t> PDP + CP8050 </a:t>
            </a:r>
            <a:endParaRPr lang="en-US" sz="1199" dirty="0">
              <a:solidFill>
                <a:schemeClr val="accent5">
                  <a:lumMod val="75000"/>
                </a:schemeClr>
              </a:solidFill>
              <a:ea typeface="Arial Unicode MS" panose="020B0604020202020204" pitchFamily="34" charset="-128"/>
              <a:cs typeface="Arial Unicode MS" panose="020B0604020202020204" pitchFamily="34" charset="-128"/>
            </a:endParaRPr>
          </a:p>
        </p:txBody>
      </p:sp>
      <p:sp>
        <p:nvSpPr>
          <p:cNvPr id="21" name="TextBox 20">
            <a:extLst>
              <a:ext uri="{FF2B5EF4-FFF2-40B4-BE49-F238E27FC236}">
                <a16:creationId xmlns:a16="http://schemas.microsoft.com/office/drawing/2014/main" id="{902E70E7-E86F-418A-B4EF-28EAFC569764}"/>
              </a:ext>
            </a:extLst>
          </p:cNvPr>
          <p:cNvSpPr txBox="1"/>
          <p:nvPr/>
        </p:nvSpPr>
        <p:spPr>
          <a:xfrm>
            <a:off x="708148" y="2733610"/>
            <a:ext cx="3464058" cy="247918"/>
          </a:xfrm>
          <a:prstGeom prst="rect">
            <a:avLst/>
          </a:prstGeom>
          <a:noFill/>
        </p:spPr>
        <p:txBody>
          <a:bodyPr wrap="non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3. </a:t>
            </a:r>
            <a:r>
              <a:rPr lang="de-DE" sz="1199" dirty="0">
                <a:solidFill>
                  <a:schemeClr val="accent5">
                    <a:lumMod val="75000"/>
                  </a:schemeClr>
                </a:solidFill>
                <a:ea typeface="Arial Unicode MS" panose="020B0604020202020204" pitchFamily="34" charset="-128"/>
                <a:cs typeface="Arial Unicode MS" panose="020B0604020202020204" pitchFamily="34" charset="-128"/>
              </a:rPr>
              <a:t>Wide Area Network WAN </a:t>
            </a:r>
            <a:endParaRPr lang="en-US" sz="1199" dirty="0">
              <a:solidFill>
                <a:schemeClr val="accent5">
                  <a:lumMod val="75000"/>
                </a:schemeClr>
              </a:solidFill>
              <a:ea typeface="Arial Unicode MS" panose="020B0604020202020204" pitchFamily="34" charset="-128"/>
              <a:cs typeface="Arial Unicode MS" panose="020B0604020202020204" pitchFamily="34" charset="-128"/>
            </a:endParaRPr>
          </a:p>
        </p:txBody>
      </p:sp>
      <p:sp>
        <p:nvSpPr>
          <p:cNvPr id="24" name="TextBox 23">
            <a:extLst>
              <a:ext uri="{FF2B5EF4-FFF2-40B4-BE49-F238E27FC236}">
                <a16:creationId xmlns:a16="http://schemas.microsoft.com/office/drawing/2014/main" id="{4C380C09-371C-4A8B-8245-D065B85EB7A7}"/>
              </a:ext>
            </a:extLst>
          </p:cNvPr>
          <p:cNvSpPr txBox="1"/>
          <p:nvPr/>
        </p:nvSpPr>
        <p:spPr>
          <a:xfrm>
            <a:off x="702489" y="3023117"/>
            <a:ext cx="3464058" cy="247918"/>
          </a:xfrm>
          <a:prstGeom prst="rect">
            <a:avLst/>
          </a:prstGeom>
          <a:noFill/>
        </p:spPr>
        <p:txBody>
          <a:bodyPr wrap="non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4. </a:t>
            </a:r>
            <a:r>
              <a:rPr lang="de-DE" sz="1199" dirty="0">
                <a:solidFill>
                  <a:schemeClr val="accent5">
                    <a:lumMod val="75000"/>
                  </a:schemeClr>
                </a:solidFill>
                <a:ea typeface="Arial Unicode MS" panose="020B0604020202020204" pitchFamily="34" charset="-128"/>
                <a:cs typeface="Arial Unicode MS" panose="020B0604020202020204" pitchFamily="34" charset="-128"/>
              </a:rPr>
              <a:t>C37.118 - IEC 61850 Goose  Standard </a:t>
            </a:r>
            <a:r>
              <a:rPr lang="de-DE" sz="1199" dirty="0" err="1">
                <a:solidFill>
                  <a:schemeClr val="accent5">
                    <a:lumMod val="75000"/>
                  </a:schemeClr>
                </a:solidFill>
                <a:ea typeface="Arial Unicode MS" panose="020B0604020202020204" pitchFamily="34" charset="-128"/>
                <a:cs typeface="Arial Unicode MS" panose="020B0604020202020204" pitchFamily="34" charset="-128"/>
              </a:rPr>
              <a:t>Protocols</a:t>
            </a:r>
            <a:endParaRPr lang="en-US" sz="1199" dirty="0">
              <a:solidFill>
                <a:schemeClr val="accent5">
                  <a:lumMod val="75000"/>
                </a:schemeClr>
              </a:solidFill>
              <a:ea typeface="Arial Unicode MS" panose="020B0604020202020204" pitchFamily="34" charset="-128"/>
              <a:cs typeface="Arial Unicode MS" panose="020B0604020202020204" pitchFamily="34" charset="-128"/>
            </a:endParaRPr>
          </a:p>
        </p:txBody>
      </p:sp>
      <p:sp>
        <p:nvSpPr>
          <p:cNvPr id="25" name="TextBox 24">
            <a:extLst>
              <a:ext uri="{FF2B5EF4-FFF2-40B4-BE49-F238E27FC236}">
                <a16:creationId xmlns:a16="http://schemas.microsoft.com/office/drawing/2014/main" id="{ED528212-DFF7-4340-A50E-C69E735E0771}"/>
              </a:ext>
            </a:extLst>
          </p:cNvPr>
          <p:cNvSpPr txBox="1"/>
          <p:nvPr/>
        </p:nvSpPr>
        <p:spPr>
          <a:xfrm>
            <a:off x="698211" y="3279185"/>
            <a:ext cx="3464058" cy="247918"/>
          </a:xfrm>
          <a:prstGeom prst="rect">
            <a:avLst/>
          </a:prstGeom>
          <a:noFill/>
        </p:spPr>
        <p:txBody>
          <a:bodyPr wrap="none" lIns="0" tIns="0" rIns="0" bIns="0" rtlCol="0">
            <a:noAutofit/>
          </a:bodyPr>
          <a:lstStyle/>
          <a:p>
            <a:pPr>
              <a:lnSpc>
                <a:spcPct val="110000"/>
              </a:lnSpc>
            </a:pPr>
            <a:r>
              <a:rPr lang="de-DE" sz="1199" dirty="0">
                <a:ea typeface="Arial Unicode MS" panose="020B0604020202020204" pitchFamily="34" charset="-128"/>
                <a:cs typeface="Arial Unicode MS" panose="020B0604020202020204" pitchFamily="34" charset="-128"/>
              </a:rPr>
              <a:t>5. </a:t>
            </a:r>
            <a:r>
              <a:rPr lang="de-DE" sz="1199" dirty="0">
                <a:solidFill>
                  <a:schemeClr val="accent5">
                    <a:lumMod val="75000"/>
                  </a:schemeClr>
                </a:solidFill>
                <a:ea typeface="Arial Unicode MS" panose="020B0604020202020204" pitchFamily="34" charset="-128"/>
                <a:cs typeface="Arial Unicode MS" panose="020B0604020202020204" pitchFamily="34" charset="-128"/>
              </a:rPr>
              <a:t>Wide Area Network</a:t>
            </a:r>
            <a:endParaRPr lang="en-US" sz="1199" dirty="0">
              <a:solidFill>
                <a:schemeClr val="accent5">
                  <a:lumMod val="75000"/>
                </a:schemeClr>
              </a:solidFill>
              <a:ea typeface="Arial Unicode MS" panose="020B0604020202020204" pitchFamily="34" charset="-128"/>
              <a:cs typeface="Arial Unicode MS" panose="020B0604020202020204" pitchFamily="34" charset="-128"/>
            </a:endParaRPr>
          </a:p>
        </p:txBody>
      </p:sp>
      <p:pic>
        <p:nvPicPr>
          <p:cNvPr id="6" name="Picture 5">
            <a:extLst>
              <a:ext uri="{FF2B5EF4-FFF2-40B4-BE49-F238E27FC236}">
                <a16:creationId xmlns:a16="http://schemas.microsoft.com/office/drawing/2014/main" id="{10775150-BBD5-4EB1-94B2-30BB092D6790}"/>
              </a:ext>
            </a:extLst>
          </p:cNvPr>
          <p:cNvPicPr>
            <a:picLocks noChangeAspect="1"/>
          </p:cNvPicPr>
          <p:nvPr/>
        </p:nvPicPr>
        <p:blipFill>
          <a:blip r:embed="rId6"/>
          <a:stretch>
            <a:fillRect/>
          </a:stretch>
        </p:blipFill>
        <p:spPr>
          <a:xfrm>
            <a:off x="4374136" y="1141532"/>
            <a:ext cx="6366205" cy="5114239"/>
          </a:xfrm>
          <a:prstGeom prst="rect">
            <a:avLst/>
          </a:prstGeom>
        </p:spPr>
      </p:pic>
      <p:sp>
        <p:nvSpPr>
          <p:cNvPr id="7" name="Fußzeilenplatzhalter 6">
            <a:extLst>
              <a:ext uri="{FF2B5EF4-FFF2-40B4-BE49-F238E27FC236}">
                <a16:creationId xmlns:a16="http://schemas.microsoft.com/office/drawing/2014/main" id="{1B5828A9-F6A7-4D53-B679-AA181BCC3BBB}"/>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8" name="Foliennummernplatzhalter 7">
            <a:extLst>
              <a:ext uri="{FF2B5EF4-FFF2-40B4-BE49-F238E27FC236}">
                <a16:creationId xmlns:a16="http://schemas.microsoft.com/office/drawing/2014/main" id="{10960DC0-A229-4095-A679-54A4FAC72A06}"/>
              </a:ext>
            </a:extLst>
          </p:cNvPr>
          <p:cNvSpPr>
            <a:spLocks noGrp="1"/>
          </p:cNvSpPr>
          <p:nvPr>
            <p:ph type="sldNum" sz="quarter" idx="11"/>
          </p:nvPr>
        </p:nvSpPr>
        <p:spPr/>
        <p:txBody>
          <a:bodyPr/>
          <a:lstStyle/>
          <a:p>
            <a:r>
              <a:rPr lang="en-US"/>
              <a:t>Page </a:t>
            </a:r>
            <a:fld id="{15EBE321-CBB1-4E91-BD14-37C8D44326FB}" type="slidenum">
              <a:rPr lang="en-US" smtClean="0"/>
              <a:pPr/>
              <a:t>23</a:t>
            </a:fld>
            <a:endParaRPr lang="en-US" dirty="0"/>
          </a:p>
        </p:txBody>
      </p:sp>
    </p:spTree>
    <p:extLst>
      <p:ext uri="{BB962C8B-B14F-4D97-AF65-F5344CB8AC3E}">
        <p14:creationId xmlns:p14="http://schemas.microsoft.com/office/powerpoint/2010/main" val="1916456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US" dirty="0"/>
              <a:t>SIGUARD PDP</a:t>
            </a:r>
            <a:br>
              <a:rPr lang="en-US" dirty="0"/>
            </a:br>
            <a:r>
              <a:rPr lang="en-US" dirty="0"/>
              <a:t>Components</a:t>
            </a:r>
          </a:p>
        </p:txBody>
      </p:sp>
      <p:pic>
        <p:nvPicPr>
          <p:cNvPr id="4" name="Picture 2">
            <a:extLst>
              <a:ext uri="{FF2B5EF4-FFF2-40B4-BE49-F238E27FC236}">
                <a16:creationId xmlns:a16="http://schemas.microsoft.com/office/drawing/2014/main" id="{202BDD62-CBFA-443F-A1CF-4B7629236FFB}"/>
              </a:ext>
            </a:extLst>
          </p:cNvPr>
          <p:cNvPicPr>
            <a:picLocks noChangeAspect="1" noChangeArrowheads="1"/>
          </p:cNvPicPr>
          <p:nvPr/>
        </p:nvPicPr>
        <p:blipFill>
          <a:blip r:embed="rId2"/>
          <a:srcRect/>
          <a:stretch>
            <a:fillRect/>
          </a:stretch>
        </p:blipFill>
        <p:spPr bwMode="auto">
          <a:xfrm>
            <a:off x="9615808" y="1778739"/>
            <a:ext cx="2094539" cy="1774819"/>
          </a:xfrm>
          <a:prstGeom prst="rect">
            <a:avLst/>
          </a:prstGeom>
          <a:noFill/>
          <a:ln w="9525">
            <a:noFill/>
            <a:miter lim="800000"/>
            <a:headEnd/>
            <a:tailEnd/>
          </a:ln>
        </p:spPr>
      </p:pic>
      <p:sp>
        <p:nvSpPr>
          <p:cNvPr id="6" name="Ellipse 5">
            <a:extLst>
              <a:ext uri="{FF2B5EF4-FFF2-40B4-BE49-F238E27FC236}">
                <a16:creationId xmlns:a16="http://schemas.microsoft.com/office/drawing/2014/main" id="{90724FD8-B4C7-482A-9783-5B6F3F0BBA9D}"/>
              </a:ext>
            </a:extLst>
          </p:cNvPr>
          <p:cNvSpPr/>
          <p:nvPr/>
        </p:nvSpPr>
        <p:spPr bwMode="auto">
          <a:xfrm>
            <a:off x="9416735" y="2322295"/>
            <a:ext cx="1202014" cy="728920"/>
          </a:xfrm>
          <a:prstGeom prst="ellipse">
            <a:avLst/>
          </a:prstGeom>
          <a:noFill/>
          <a:ln w="28575">
            <a:solidFill>
              <a:srgbClr val="0F8287"/>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de-DE" sz="1799">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8C82FE51-716C-4A31-95AA-5E12AA5488A7}"/>
              </a:ext>
            </a:extLst>
          </p:cNvPr>
          <p:cNvPicPr>
            <a:picLocks noChangeAspect="1"/>
          </p:cNvPicPr>
          <p:nvPr/>
        </p:nvPicPr>
        <p:blipFill>
          <a:blip r:embed="rId3"/>
          <a:stretch>
            <a:fillRect/>
          </a:stretch>
        </p:blipFill>
        <p:spPr>
          <a:xfrm>
            <a:off x="3341913" y="834862"/>
            <a:ext cx="5061562" cy="5437390"/>
          </a:xfrm>
          <a:prstGeom prst="rect">
            <a:avLst/>
          </a:prstGeom>
        </p:spPr>
      </p:pic>
      <p:sp>
        <p:nvSpPr>
          <p:cNvPr id="3" name="Fußzeilenplatzhalter 2">
            <a:extLst>
              <a:ext uri="{FF2B5EF4-FFF2-40B4-BE49-F238E27FC236}">
                <a16:creationId xmlns:a16="http://schemas.microsoft.com/office/drawing/2014/main" id="{96553B0D-BD3B-4056-80D0-EA9447F01853}"/>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3AADD506-1E41-4804-BF59-CDA75BD7C05D}"/>
              </a:ext>
            </a:extLst>
          </p:cNvPr>
          <p:cNvSpPr>
            <a:spLocks noGrp="1"/>
          </p:cNvSpPr>
          <p:nvPr>
            <p:ph type="sldNum" sz="quarter" idx="11"/>
          </p:nvPr>
        </p:nvSpPr>
        <p:spPr/>
        <p:txBody>
          <a:bodyPr/>
          <a:lstStyle/>
          <a:p>
            <a:r>
              <a:rPr lang="en-US"/>
              <a:t>Page </a:t>
            </a:r>
            <a:fld id="{15EBE321-CBB1-4E91-BD14-37C8D44326FB}" type="slidenum">
              <a:rPr lang="en-US" smtClean="0"/>
              <a:pPr/>
              <a:t>24</a:t>
            </a:fld>
            <a:endParaRPr lang="en-US" dirty="0"/>
          </a:p>
        </p:txBody>
      </p:sp>
    </p:spTree>
    <p:extLst>
      <p:ext uri="{BB962C8B-B14F-4D97-AF65-F5344CB8AC3E}">
        <p14:creationId xmlns:p14="http://schemas.microsoft.com/office/powerpoint/2010/main" val="19124715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US" dirty="0"/>
              <a:t>SIGUARD PDP</a:t>
            </a:r>
            <a:br>
              <a:rPr lang="en-US" dirty="0"/>
            </a:br>
            <a:r>
              <a:rPr lang="en-US" dirty="0"/>
              <a:t>Components</a:t>
            </a:r>
          </a:p>
        </p:txBody>
      </p:sp>
      <p:sp>
        <p:nvSpPr>
          <p:cNvPr id="1383427" name="Rectangle 3"/>
          <p:cNvSpPr>
            <a:spLocks noGrp="1" noChangeArrowheads="1"/>
          </p:cNvSpPr>
          <p:nvPr>
            <p:ph type="body" idx="4294967295"/>
          </p:nvPr>
        </p:nvSpPr>
        <p:spPr>
          <a:xfrm>
            <a:off x="410400" y="1273175"/>
            <a:ext cx="8343900" cy="4748213"/>
          </a:xfrm>
        </p:spPr>
        <p:txBody>
          <a:bodyPr vert="horz" lIns="0" tIns="71963" rIns="0" bIns="0" rtlCol="0">
            <a:noAutofit/>
          </a:bodyPr>
          <a:lstStyle/>
          <a:p>
            <a:pPr lvl="1">
              <a:spcAft>
                <a:spcPts val="600"/>
              </a:spcAft>
              <a:buClrTx/>
            </a:pPr>
            <a:r>
              <a:rPr lang="en-US" b="1" dirty="0"/>
              <a:t>SIGUARD PDP UI (User Interface)</a:t>
            </a:r>
            <a:br>
              <a:rPr lang="en-US" b="1" dirty="0"/>
            </a:br>
            <a:r>
              <a:rPr lang="en-US" dirty="0"/>
              <a:t>This component is the SIGUARD PDP user interface. Designed to display and analyze the information both in online mode (real time) and offline mode (data from archive). Can be installed on separate user workstations, TCP/IP communication to server.</a:t>
            </a:r>
          </a:p>
          <a:p>
            <a:pPr lvl="1">
              <a:spcAft>
                <a:spcPts val="600"/>
              </a:spcAft>
              <a:buClrTx/>
            </a:pPr>
            <a:r>
              <a:rPr lang="en-US" b="1" dirty="0"/>
              <a:t>SIGUARD PDP Engineer</a:t>
            </a:r>
            <a:br>
              <a:rPr lang="en-US" b="1" dirty="0"/>
            </a:br>
            <a:r>
              <a:rPr lang="en-US" dirty="0"/>
              <a:t>This component is the SIGUARD PDP configuration tool. Installed with user interface on separate user workstations.</a:t>
            </a:r>
          </a:p>
        </p:txBody>
      </p:sp>
      <p:pic>
        <p:nvPicPr>
          <p:cNvPr id="4" name="Picture 2">
            <a:extLst>
              <a:ext uri="{FF2B5EF4-FFF2-40B4-BE49-F238E27FC236}">
                <a16:creationId xmlns:a16="http://schemas.microsoft.com/office/drawing/2014/main" id="{202BDD62-CBFA-443F-A1CF-4B7629236FFB}"/>
              </a:ext>
            </a:extLst>
          </p:cNvPr>
          <p:cNvPicPr>
            <a:picLocks noChangeAspect="1" noChangeArrowheads="1"/>
          </p:cNvPicPr>
          <p:nvPr/>
        </p:nvPicPr>
        <p:blipFill>
          <a:blip r:embed="rId2"/>
          <a:srcRect/>
          <a:stretch>
            <a:fillRect/>
          </a:stretch>
        </p:blipFill>
        <p:spPr bwMode="auto">
          <a:xfrm>
            <a:off x="9599678" y="1763526"/>
            <a:ext cx="2094539" cy="1774819"/>
          </a:xfrm>
          <a:prstGeom prst="rect">
            <a:avLst/>
          </a:prstGeom>
          <a:noFill/>
          <a:ln w="9525">
            <a:noFill/>
            <a:miter lim="800000"/>
            <a:headEnd/>
            <a:tailEnd/>
          </a:ln>
        </p:spPr>
      </p:pic>
      <p:sp>
        <p:nvSpPr>
          <p:cNvPr id="6" name="Ellipse 5">
            <a:extLst>
              <a:ext uri="{FF2B5EF4-FFF2-40B4-BE49-F238E27FC236}">
                <a16:creationId xmlns:a16="http://schemas.microsoft.com/office/drawing/2014/main" id="{90724FD8-B4C7-482A-9783-5B6F3F0BBA9D}"/>
              </a:ext>
            </a:extLst>
          </p:cNvPr>
          <p:cNvSpPr/>
          <p:nvPr/>
        </p:nvSpPr>
        <p:spPr bwMode="auto">
          <a:xfrm>
            <a:off x="10285415" y="1688881"/>
            <a:ext cx="1202014" cy="728920"/>
          </a:xfrm>
          <a:prstGeom prst="ellipse">
            <a:avLst/>
          </a:prstGeom>
          <a:noFill/>
          <a:ln w="28575">
            <a:solidFill>
              <a:srgbClr val="0F8287"/>
            </a:solidFill>
          </a:ln>
          <a:effectLst/>
        </p:spPr>
        <p:txBody>
          <a:bodyPr wrap="square" lIns="107944" tIns="53972" rIns="107944" bIns="53972" numCol="1" spcCol="72000" rtlCol="0" anchor="ctr">
            <a:noAutofit/>
          </a:bodyPr>
          <a:lstStyle/>
          <a:p>
            <a:pPr algn="ctr">
              <a:lnSpc>
                <a:spcPct val="110000"/>
              </a:lnSpc>
              <a:spcBef>
                <a:spcPct val="0"/>
              </a:spcBef>
              <a:buFont typeface="Wingdings" charset="0"/>
              <a:buNone/>
            </a:pPr>
            <a:endParaRPr lang="de-DE" sz="1799">
              <a:ea typeface="Arial Unicode MS" panose="020B0604020202020204" pitchFamily="34" charset="-128"/>
              <a:cs typeface="Arial Unicode MS" panose="020B0604020202020204" pitchFamily="34" charset="-128"/>
            </a:endParaRPr>
          </a:p>
        </p:txBody>
      </p:sp>
      <p:sp>
        <p:nvSpPr>
          <p:cNvPr id="2" name="Fußzeilenplatzhalter 1">
            <a:extLst>
              <a:ext uri="{FF2B5EF4-FFF2-40B4-BE49-F238E27FC236}">
                <a16:creationId xmlns:a16="http://schemas.microsoft.com/office/drawing/2014/main" id="{6BE9031B-A5C1-4CE7-AE1C-9A50B61DAFFE}"/>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4CEDF796-E461-4654-B10C-BC10599D4320}"/>
              </a:ext>
            </a:extLst>
          </p:cNvPr>
          <p:cNvSpPr>
            <a:spLocks noGrp="1"/>
          </p:cNvSpPr>
          <p:nvPr>
            <p:ph type="sldNum" sz="quarter" idx="11"/>
          </p:nvPr>
        </p:nvSpPr>
        <p:spPr/>
        <p:txBody>
          <a:bodyPr/>
          <a:lstStyle/>
          <a:p>
            <a:r>
              <a:rPr lang="en-US"/>
              <a:t>Page </a:t>
            </a:r>
            <a:fld id="{15EBE321-CBB1-4E91-BD14-37C8D44326FB}" type="slidenum">
              <a:rPr lang="en-US" smtClean="0"/>
              <a:pPr/>
              <a:t>25</a:t>
            </a:fld>
            <a:endParaRPr lang="en-US" dirty="0"/>
          </a:p>
        </p:txBody>
      </p:sp>
    </p:spTree>
    <p:extLst>
      <p:ext uri="{BB962C8B-B14F-4D97-AF65-F5344CB8AC3E}">
        <p14:creationId xmlns:p14="http://schemas.microsoft.com/office/powerpoint/2010/main" val="17490011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US" dirty="0"/>
              <a:t>SIGUARD PDP</a:t>
            </a:r>
            <a:br>
              <a:rPr lang="en-US" dirty="0"/>
            </a:br>
            <a:r>
              <a:rPr lang="en-US" dirty="0"/>
              <a:t>Components</a:t>
            </a:r>
          </a:p>
        </p:txBody>
      </p:sp>
      <p:pic>
        <p:nvPicPr>
          <p:cNvPr id="7" name="Picture 6">
            <a:extLst>
              <a:ext uri="{FF2B5EF4-FFF2-40B4-BE49-F238E27FC236}">
                <a16:creationId xmlns:a16="http://schemas.microsoft.com/office/drawing/2014/main" id="{D2231D20-2C37-4716-8C1E-0332CC68A1A5}"/>
              </a:ext>
            </a:extLst>
          </p:cNvPr>
          <p:cNvPicPr>
            <a:picLocks noChangeAspect="1"/>
          </p:cNvPicPr>
          <p:nvPr/>
        </p:nvPicPr>
        <p:blipFill>
          <a:blip r:embed="rId2"/>
          <a:stretch>
            <a:fillRect/>
          </a:stretch>
        </p:blipFill>
        <p:spPr>
          <a:xfrm>
            <a:off x="1258429" y="1257405"/>
            <a:ext cx="9443685" cy="5134549"/>
          </a:xfrm>
          <a:prstGeom prst="rect">
            <a:avLst/>
          </a:prstGeom>
        </p:spPr>
      </p:pic>
      <p:sp>
        <p:nvSpPr>
          <p:cNvPr id="2" name="Fußzeilenplatzhalter 1">
            <a:extLst>
              <a:ext uri="{FF2B5EF4-FFF2-40B4-BE49-F238E27FC236}">
                <a16:creationId xmlns:a16="http://schemas.microsoft.com/office/drawing/2014/main" id="{57F5740E-E99D-49B4-A739-75E850E3E9AD}"/>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EB4914F5-138F-4790-8E10-E76C4FE08816}"/>
              </a:ext>
            </a:extLst>
          </p:cNvPr>
          <p:cNvSpPr>
            <a:spLocks noGrp="1"/>
          </p:cNvSpPr>
          <p:nvPr>
            <p:ph type="sldNum" sz="quarter" idx="11"/>
          </p:nvPr>
        </p:nvSpPr>
        <p:spPr/>
        <p:txBody>
          <a:bodyPr/>
          <a:lstStyle/>
          <a:p>
            <a:r>
              <a:rPr lang="en-US"/>
              <a:t>Page </a:t>
            </a:r>
            <a:fld id="{15EBE321-CBB1-4E91-BD14-37C8D44326FB}" type="slidenum">
              <a:rPr lang="en-US" smtClean="0"/>
              <a:pPr/>
              <a:t>26</a:t>
            </a:fld>
            <a:endParaRPr lang="en-US" dirty="0"/>
          </a:p>
        </p:txBody>
      </p:sp>
    </p:spTree>
    <p:extLst>
      <p:ext uri="{BB962C8B-B14F-4D97-AF65-F5344CB8AC3E}">
        <p14:creationId xmlns:p14="http://schemas.microsoft.com/office/powerpoint/2010/main" val="8854644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SIGUARD PDP</a:t>
            </a:r>
            <a:br>
              <a:rPr lang="de-DE" dirty="0"/>
            </a:br>
            <a:r>
              <a:rPr lang="en-US" dirty="0"/>
              <a:t>Calculations for WAP</a:t>
            </a:r>
          </a:p>
        </p:txBody>
      </p:sp>
      <p:sp>
        <p:nvSpPr>
          <p:cNvPr id="3" name="Content Placeholder 2"/>
          <p:cNvSpPr>
            <a:spLocks noGrp="1"/>
          </p:cNvSpPr>
          <p:nvPr>
            <p:ph idx="4294967295"/>
          </p:nvPr>
        </p:nvSpPr>
        <p:spPr>
          <a:xfrm>
            <a:off x="410400" y="1306156"/>
            <a:ext cx="7843838" cy="4749800"/>
          </a:xfrm>
        </p:spPr>
        <p:txBody>
          <a:bodyPr/>
          <a:lstStyle/>
          <a:p>
            <a:r>
              <a:rPr lang="en-US" b="1" i="1" kern="1200" dirty="0"/>
              <a:t>Angle difference between two phasors with limit</a:t>
            </a:r>
            <a:r>
              <a:rPr lang="en-US" kern="1200" dirty="0"/>
              <a:t>,</a:t>
            </a:r>
            <a:r>
              <a:rPr lang="en-US" i="1" kern="1200" dirty="0"/>
              <a:t> </a:t>
            </a:r>
            <a:r>
              <a:rPr lang="en-US" kern="1200" dirty="0"/>
              <a:t>using absolute value and pickup timer.</a:t>
            </a:r>
            <a:endParaRPr lang="en-US" i="1" kern="1200" dirty="0"/>
          </a:p>
          <a:p>
            <a:pPr lvl="1">
              <a:buFont typeface="Arial" pitchFamily="34" charset="0"/>
              <a:buChar char="•"/>
            </a:pPr>
            <a:r>
              <a:rPr lang="en-US" dirty="0"/>
              <a:t>Inputs: </a:t>
            </a:r>
          </a:p>
          <a:p>
            <a:pPr lvl="2">
              <a:buFont typeface="Arial" pitchFamily="34" charset="0"/>
              <a:buChar char="•"/>
            </a:pPr>
            <a:r>
              <a:rPr lang="en-US" dirty="0"/>
              <a:t>Two voltage phasors, positive sequence preferred</a:t>
            </a:r>
          </a:p>
          <a:p>
            <a:pPr lvl="2">
              <a:buFont typeface="Arial" pitchFamily="34" charset="0"/>
              <a:buChar char="•"/>
            </a:pPr>
            <a:r>
              <a:rPr lang="en-US" dirty="0"/>
              <a:t>Threshold value in degree</a:t>
            </a:r>
          </a:p>
          <a:p>
            <a:pPr lvl="2">
              <a:buFont typeface="Arial" pitchFamily="34" charset="0"/>
              <a:buChar char="•"/>
            </a:pPr>
            <a:r>
              <a:rPr lang="en-US" dirty="0"/>
              <a:t>Pickup time in seconds</a:t>
            </a:r>
          </a:p>
          <a:p>
            <a:pPr lvl="1">
              <a:buFont typeface="Arial" pitchFamily="34" charset="0"/>
              <a:buChar char="•"/>
            </a:pPr>
            <a:r>
              <a:rPr lang="en-US" dirty="0"/>
              <a:t>Output: digital signal, set to 1 if limit is violated for longer than pickup time</a:t>
            </a:r>
          </a:p>
          <a:p>
            <a:pPr lvl="1">
              <a:buFont typeface="Arial" pitchFamily="34" charset="0"/>
              <a:buChar char="•"/>
            </a:pPr>
            <a:endParaRPr lang="en-US" dirty="0"/>
          </a:p>
          <a:p>
            <a:pPr lvl="1">
              <a:buNone/>
            </a:pPr>
            <a:r>
              <a:rPr lang="en-US" b="1" i="1" dirty="0"/>
              <a:t>Comparator</a:t>
            </a:r>
          </a:p>
          <a:p>
            <a:pPr lvl="1"/>
            <a:r>
              <a:rPr lang="en-US" dirty="0"/>
              <a:t>Inputs:</a:t>
            </a:r>
          </a:p>
          <a:p>
            <a:pPr lvl="2"/>
            <a:r>
              <a:rPr lang="en-US" dirty="0"/>
              <a:t>Two analog signals </a:t>
            </a:r>
            <a:r>
              <a:rPr lang="en-US" i="1" dirty="0" err="1"/>
              <a:t>pos</a:t>
            </a:r>
            <a:r>
              <a:rPr lang="en-US" i="1" dirty="0"/>
              <a:t> (+)</a:t>
            </a:r>
            <a:r>
              <a:rPr lang="en-US" dirty="0"/>
              <a:t> and </a:t>
            </a:r>
            <a:r>
              <a:rPr lang="en-US" i="1" dirty="0" err="1"/>
              <a:t>neg</a:t>
            </a:r>
            <a:r>
              <a:rPr lang="en-US" i="1" dirty="0"/>
              <a:t> (-)</a:t>
            </a:r>
            <a:r>
              <a:rPr lang="en-US" dirty="0"/>
              <a:t>, either measurement or constant</a:t>
            </a:r>
            <a:endParaRPr lang="en-US" i="1" dirty="0"/>
          </a:p>
          <a:p>
            <a:pPr lvl="1"/>
            <a:r>
              <a:rPr lang="en-US" dirty="0"/>
              <a:t>Output: digital signal, set to 1 if </a:t>
            </a:r>
            <a:r>
              <a:rPr lang="en-US" i="1" dirty="0"/>
              <a:t>pos </a:t>
            </a:r>
            <a:r>
              <a:rPr lang="en-US" dirty="0"/>
              <a:t>&gt;</a:t>
            </a:r>
            <a:r>
              <a:rPr lang="en-US" i="1" dirty="0"/>
              <a:t> neg</a:t>
            </a:r>
            <a:r>
              <a:rPr lang="en-US" dirty="0"/>
              <a:t>.</a:t>
            </a:r>
          </a:p>
          <a:p>
            <a:pPr lvl="1">
              <a:buFont typeface="Arial" pitchFamily="34" charset="0"/>
              <a:buChar char="•"/>
            </a:pPr>
            <a:endParaRPr lang="en-US" dirty="0"/>
          </a:p>
        </p:txBody>
      </p:sp>
      <p:pic>
        <p:nvPicPr>
          <p:cNvPr id="7" name="Picture 6">
            <a:extLst>
              <a:ext uri="{FF2B5EF4-FFF2-40B4-BE49-F238E27FC236}">
                <a16:creationId xmlns:a16="http://schemas.microsoft.com/office/drawing/2014/main" id="{DF04D32A-523C-49A1-9B56-9B0CEA5E608C}"/>
              </a:ext>
            </a:extLst>
          </p:cNvPr>
          <p:cNvPicPr>
            <a:picLocks noChangeAspect="1"/>
          </p:cNvPicPr>
          <p:nvPr/>
        </p:nvPicPr>
        <p:blipFill>
          <a:blip r:embed="rId2"/>
          <a:stretch>
            <a:fillRect/>
          </a:stretch>
        </p:blipFill>
        <p:spPr>
          <a:xfrm>
            <a:off x="8039204" y="1737694"/>
            <a:ext cx="3750044" cy="1439251"/>
          </a:xfrm>
          <a:prstGeom prst="rect">
            <a:avLst/>
          </a:prstGeom>
        </p:spPr>
      </p:pic>
      <p:pic>
        <p:nvPicPr>
          <p:cNvPr id="8" name="Picture 7">
            <a:extLst>
              <a:ext uri="{FF2B5EF4-FFF2-40B4-BE49-F238E27FC236}">
                <a16:creationId xmlns:a16="http://schemas.microsoft.com/office/drawing/2014/main" id="{C7368BEF-E2EB-45AD-9DC4-02D9FA133A22}"/>
              </a:ext>
            </a:extLst>
          </p:cNvPr>
          <p:cNvPicPr>
            <a:picLocks noChangeAspect="1"/>
          </p:cNvPicPr>
          <p:nvPr/>
        </p:nvPicPr>
        <p:blipFill>
          <a:blip r:embed="rId3"/>
          <a:stretch>
            <a:fillRect/>
          </a:stretch>
        </p:blipFill>
        <p:spPr>
          <a:xfrm>
            <a:off x="8974821" y="3958703"/>
            <a:ext cx="1691966" cy="1341530"/>
          </a:xfrm>
          <a:prstGeom prst="rect">
            <a:avLst/>
          </a:prstGeom>
        </p:spPr>
      </p:pic>
      <p:sp>
        <p:nvSpPr>
          <p:cNvPr id="4" name="Fußzeilenplatzhalter 3">
            <a:extLst>
              <a:ext uri="{FF2B5EF4-FFF2-40B4-BE49-F238E27FC236}">
                <a16:creationId xmlns:a16="http://schemas.microsoft.com/office/drawing/2014/main" id="{49A41066-7035-4CA3-9EB5-3416C1EB9674}"/>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CB9C2412-5E63-46EB-8D6A-9488296E5D76}"/>
              </a:ext>
            </a:extLst>
          </p:cNvPr>
          <p:cNvSpPr>
            <a:spLocks noGrp="1"/>
          </p:cNvSpPr>
          <p:nvPr>
            <p:ph type="sldNum" sz="quarter" idx="11"/>
          </p:nvPr>
        </p:nvSpPr>
        <p:spPr/>
        <p:txBody>
          <a:bodyPr/>
          <a:lstStyle/>
          <a:p>
            <a:r>
              <a:rPr lang="en-US"/>
              <a:t>Page </a:t>
            </a:r>
            <a:fld id="{15EBE321-CBB1-4E91-BD14-37C8D44326FB}" type="slidenum">
              <a:rPr lang="en-US" smtClean="0"/>
              <a:pPr/>
              <a:t>27</a:t>
            </a:fld>
            <a:endParaRPr lang="en-US" dirty="0"/>
          </a:p>
        </p:txBody>
      </p:sp>
    </p:spTree>
    <p:extLst>
      <p:ext uri="{BB962C8B-B14F-4D97-AF65-F5344CB8AC3E}">
        <p14:creationId xmlns:p14="http://schemas.microsoft.com/office/powerpoint/2010/main" val="36634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SIGUARD PDP</a:t>
            </a:r>
            <a:br>
              <a:rPr lang="de-DE" dirty="0"/>
            </a:br>
            <a:r>
              <a:rPr lang="en-US" dirty="0"/>
              <a:t>Calculations for WAP</a:t>
            </a:r>
          </a:p>
        </p:txBody>
      </p:sp>
      <p:sp>
        <p:nvSpPr>
          <p:cNvPr id="3" name="Content Placeholder 2"/>
          <p:cNvSpPr>
            <a:spLocks noGrp="1"/>
          </p:cNvSpPr>
          <p:nvPr>
            <p:ph idx="4294967295"/>
          </p:nvPr>
        </p:nvSpPr>
        <p:spPr>
          <a:xfrm>
            <a:off x="410400" y="1145682"/>
            <a:ext cx="7843838" cy="4749800"/>
          </a:xfrm>
        </p:spPr>
        <p:txBody>
          <a:bodyPr/>
          <a:lstStyle/>
          <a:p>
            <a:pPr marL="0" lvl="1" indent="1587">
              <a:buNone/>
            </a:pPr>
            <a:r>
              <a:rPr lang="en-US" b="1" i="1" dirty="0"/>
              <a:t>Rising edge</a:t>
            </a:r>
            <a:r>
              <a:rPr lang="en-US" dirty="0"/>
              <a:t> detects a rising edge and sets the output to 1 for one cycle. Falling edge detector can be build by using NOT calculation. Input and output signals are digital signals.</a:t>
            </a:r>
          </a:p>
          <a:p>
            <a:pPr marL="0" lvl="1" indent="1587">
              <a:buNone/>
            </a:pPr>
            <a:endParaRPr lang="en-US" b="1" i="1" dirty="0"/>
          </a:p>
          <a:p>
            <a:pPr marL="0" lvl="1" indent="1587">
              <a:buNone/>
            </a:pPr>
            <a:r>
              <a:rPr lang="en-US" b="1" i="1" dirty="0"/>
              <a:t>Flip flop </a:t>
            </a:r>
            <a:r>
              <a:rPr lang="en-US" dirty="0"/>
              <a:t>with dominant reset signal. Input and output signals are digital signals. Output is set to 0 if </a:t>
            </a:r>
            <a:r>
              <a:rPr lang="en-US" i="1" dirty="0"/>
              <a:t>RST </a:t>
            </a:r>
            <a:r>
              <a:rPr lang="en-US" dirty="0"/>
              <a:t>has rising edge. Output is set to 1 if </a:t>
            </a:r>
            <a:r>
              <a:rPr lang="en-US" i="1" dirty="0"/>
              <a:t>SET </a:t>
            </a:r>
            <a:r>
              <a:rPr lang="en-US" dirty="0"/>
              <a:t>has a rising edge.</a:t>
            </a:r>
          </a:p>
          <a:p>
            <a:pPr marL="0" lvl="1" indent="1587">
              <a:buNone/>
            </a:pPr>
            <a:endParaRPr lang="en-US" b="1" i="1" dirty="0"/>
          </a:p>
          <a:p>
            <a:pPr marL="0" lvl="1" indent="1587">
              <a:buNone/>
            </a:pPr>
            <a:r>
              <a:rPr lang="en-US" b="1" i="1" dirty="0"/>
              <a:t>Timer </a:t>
            </a:r>
            <a:r>
              <a:rPr lang="en-US" dirty="0"/>
              <a:t>with pickup time and dropout time</a:t>
            </a:r>
          </a:p>
          <a:p>
            <a:pPr lvl="1">
              <a:buFont typeface="Arial" pitchFamily="34" charset="0"/>
              <a:buChar char="•"/>
            </a:pPr>
            <a:r>
              <a:rPr lang="en-US" dirty="0"/>
              <a:t>O is set to 1 if I is 1 for longer than pickup time</a:t>
            </a:r>
          </a:p>
          <a:p>
            <a:pPr lvl="1">
              <a:buFont typeface="Arial" pitchFamily="34" charset="0"/>
              <a:buChar char="•"/>
            </a:pPr>
            <a:r>
              <a:rPr lang="en-US" dirty="0"/>
              <a:t>O is set to 0 if I is 1 for longer than dropout time</a:t>
            </a:r>
          </a:p>
          <a:p>
            <a:pPr lvl="1">
              <a:buNone/>
            </a:pPr>
            <a:endParaRPr lang="en-US" dirty="0"/>
          </a:p>
          <a:p>
            <a:pPr lvl="1">
              <a:buNone/>
            </a:pPr>
            <a:r>
              <a:rPr lang="en-US" dirty="0"/>
              <a:t>Pickup time and dropout time can be set to 0.</a:t>
            </a:r>
          </a:p>
          <a:p>
            <a:pPr lvl="1">
              <a:buFont typeface="Arial" pitchFamily="34" charset="0"/>
              <a:buChar char="•"/>
            </a:pPr>
            <a:endParaRPr lang="en-US" dirty="0"/>
          </a:p>
          <a:p>
            <a:pPr lvl="1">
              <a:buFont typeface="Arial" pitchFamily="34" charset="0"/>
              <a:buChar char="•"/>
            </a:pPr>
            <a:endParaRPr lang="en-US" dirty="0"/>
          </a:p>
          <a:p>
            <a:pPr lvl="1">
              <a:buNone/>
            </a:pPr>
            <a:endParaRPr lang="en-US" dirty="0"/>
          </a:p>
        </p:txBody>
      </p:sp>
      <p:pic>
        <p:nvPicPr>
          <p:cNvPr id="67587" name="Picture 3"/>
          <p:cNvPicPr>
            <a:picLocks noChangeAspect="1" noChangeArrowheads="1"/>
          </p:cNvPicPr>
          <p:nvPr/>
        </p:nvPicPr>
        <p:blipFill>
          <a:blip r:embed="rId2"/>
          <a:srcRect/>
          <a:stretch>
            <a:fillRect/>
          </a:stretch>
        </p:blipFill>
        <p:spPr bwMode="auto">
          <a:xfrm>
            <a:off x="5808118" y="3932794"/>
            <a:ext cx="6094536" cy="1779524"/>
          </a:xfrm>
          <a:prstGeom prst="rect">
            <a:avLst/>
          </a:prstGeom>
          <a:noFill/>
          <a:ln w="9525">
            <a:noFill/>
            <a:miter lim="800000"/>
            <a:headEnd/>
            <a:tailEnd/>
          </a:ln>
        </p:spPr>
      </p:pic>
      <p:pic>
        <p:nvPicPr>
          <p:cNvPr id="4" name="Picture 3">
            <a:extLst>
              <a:ext uri="{FF2B5EF4-FFF2-40B4-BE49-F238E27FC236}">
                <a16:creationId xmlns:a16="http://schemas.microsoft.com/office/drawing/2014/main" id="{1199E383-9959-4A25-A51E-0B35B89C7FA8}"/>
              </a:ext>
            </a:extLst>
          </p:cNvPr>
          <p:cNvPicPr>
            <a:picLocks noChangeAspect="1"/>
          </p:cNvPicPr>
          <p:nvPr/>
        </p:nvPicPr>
        <p:blipFill>
          <a:blip r:embed="rId3"/>
          <a:stretch>
            <a:fillRect/>
          </a:stretch>
        </p:blipFill>
        <p:spPr>
          <a:xfrm>
            <a:off x="8614968" y="2445100"/>
            <a:ext cx="1167464" cy="983900"/>
          </a:xfrm>
          <a:prstGeom prst="rect">
            <a:avLst/>
          </a:prstGeom>
        </p:spPr>
      </p:pic>
      <p:pic>
        <p:nvPicPr>
          <p:cNvPr id="5" name="Picture 4">
            <a:extLst>
              <a:ext uri="{FF2B5EF4-FFF2-40B4-BE49-F238E27FC236}">
                <a16:creationId xmlns:a16="http://schemas.microsoft.com/office/drawing/2014/main" id="{346F7814-BFF3-4B07-A10B-CD916DDFBE91}"/>
              </a:ext>
            </a:extLst>
          </p:cNvPr>
          <p:cNvPicPr>
            <a:picLocks noChangeAspect="1"/>
          </p:cNvPicPr>
          <p:nvPr/>
        </p:nvPicPr>
        <p:blipFill>
          <a:blip r:embed="rId4"/>
          <a:stretch>
            <a:fillRect/>
          </a:stretch>
        </p:blipFill>
        <p:spPr>
          <a:xfrm>
            <a:off x="8614968" y="1145682"/>
            <a:ext cx="1167464" cy="983900"/>
          </a:xfrm>
          <a:prstGeom prst="rect">
            <a:avLst/>
          </a:prstGeom>
        </p:spPr>
      </p:pic>
      <p:sp>
        <p:nvSpPr>
          <p:cNvPr id="6" name="Fußzeilenplatzhalter 5">
            <a:extLst>
              <a:ext uri="{FF2B5EF4-FFF2-40B4-BE49-F238E27FC236}">
                <a16:creationId xmlns:a16="http://schemas.microsoft.com/office/drawing/2014/main" id="{C1C844B6-2496-4284-A769-8141B336CDEB}"/>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C4EF0792-1A15-496C-86E0-29A4576F2A14}"/>
              </a:ext>
            </a:extLst>
          </p:cNvPr>
          <p:cNvSpPr>
            <a:spLocks noGrp="1"/>
          </p:cNvSpPr>
          <p:nvPr>
            <p:ph type="sldNum" sz="quarter" idx="11"/>
          </p:nvPr>
        </p:nvSpPr>
        <p:spPr/>
        <p:txBody>
          <a:bodyPr/>
          <a:lstStyle/>
          <a:p>
            <a:r>
              <a:rPr lang="en-US"/>
              <a:t>Page </a:t>
            </a:r>
            <a:fld id="{15EBE321-CBB1-4E91-BD14-37C8D44326FB}" type="slidenum">
              <a:rPr lang="en-US" smtClean="0"/>
              <a:pPr/>
              <a:t>28</a:t>
            </a:fld>
            <a:endParaRPr lang="en-US" dirty="0"/>
          </a:p>
        </p:txBody>
      </p:sp>
    </p:spTree>
    <p:extLst>
      <p:ext uri="{BB962C8B-B14F-4D97-AF65-F5344CB8AC3E}">
        <p14:creationId xmlns:p14="http://schemas.microsoft.com/office/powerpoint/2010/main" val="115523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SIGUARD PDP</a:t>
            </a:r>
            <a:br>
              <a:rPr lang="de-DE" dirty="0"/>
            </a:br>
            <a:r>
              <a:rPr lang="en-US" dirty="0"/>
              <a:t>Calculations for WAP</a:t>
            </a:r>
          </a:p>
        </p:txBody>
      </p:sp>
      <p:sp>
        <p:nvSpPr>
          <p:cNvPr id="3" name="Content Placeholder 2"/>
          <p:cNvSpPr>
            <a:spLocks noGrp="1"/>
          </p:cNvSpPr>
          <p:nvPr>
            <p:ph idx="4294967295"/>
          </p:nvPr>
        </p:nvSpPr>
        <p:spPr>
          <a:xfrm>
            <a:off x="410400" y="1227308"/>
            <a:ext cx="7843838" cy="4749800"/>
          </a:xfrm>
        </p:spPr>
        <p:txBody>
          <a:bodyPr/>
          <a:lstStyle/>
          <a:p>
            <a:pPr marL="0" lvl="1" indent="1587">
              <a:buNone/>
            </a:pPr>
            <a:r>
              <a:rPr lang="en-US" b="1" i="1" dirty="0"/>
              <a:t>PMU status to digital</a:t>
            </a:r>
            <a:r>
              <a:rPr lang="en-US" i="1" dirty="0"/>
              <a:t>, </a:t>
            </a:r>
            <a:r>
              <a:rPr lang="en-US" dirty="0"/>
              <a:t>digital output is set to 1 if quality of PMU is </a:t>
            </a:r>
            <a:r>
              <a:rPr lang="en-US" i="1" dirty="0"/>
              <a:t>good </a:t>
            </a:r>
            <a:r>
              <a:rPr lang="en-US" dirty="0"/>
              <a:t>(data was received, but no </a:t>
            </a:r>
            <a:r>
              <a:rPr lang="en-US" i="1" dirty="0"/>
              <a:t>PMU Error</a:t>
            </a:r>
            <a:r>
              <a:rPr lang="en-US" dirty="0"/>
              <a:t>, no </a:t>
            </a:r>
            <a:r>
              <a:rPr lang="en-US" i="1" dirty="0"/>
              <a:t>PMU data invalid</a:t>
            </a:r>
            <a:r>
              <a:rPr lang="en-US" dirty="0"/>
              <a:t>, no </a:t>
            </a:r>
            <a:r>
              <a:rPr lang="en-US" i="1" dirty="0"/>
              <a:t>PMU time sync error</a:t>
            </a:r>
            <a:r>
              <a:rPr lang="en-US" dirty="0"/>
              <a:t>, no </a:t>
            </a:r>
            <a:r>
              <a:rPr lang="en-US" i="1" dirty="0"/>
              <a:t>Out of service</a:t>
            </a:r>
            <a:r>
              <a:rPr lang="en-US" dirty="0"/>
              <a:t>)</a:t>
            </a:r>
            <a:endParaRPr lang="en-US" b="1" i="1" dirty="0"/>
          </a:p>
          <a:p>
            <a:pPr lvl="1">
              <a:buFont typeface="Arial" pitchFamily="34" charset="0"/>
              <a:buChar char="•"/>
            </a:pPr>
            <a:endParaRPr lang="en-US" dirty="0"/>
          </a:p>
          <a:p>
            <a:pPr lvl="1">
              <a:buNone/>
            </a:pPr>
            <a:endParaRPr lang="en-US" b="1" i="1" dirty="0"/>
          </a:p>
          <a:p>
            <a:pPr lvl="1">
              <a:buNone/>
            </a:pPr>
            <a:r>
              <a:rPr lang="en-US" b="1" i="1" dirty="0"/>
              <a:t>Delayer </a:t>
            </a:r>
            <a:r>
              <a:rPr lang="en-US" dirty="0"/>
              <a:t>to allow closing of loops. Available for phasors, analogs and digitals.</a:t>
            </a:r>
            <a:endParaRPr lang="en-US" b="1" i="1" dirty="0"/>
          </a:p>
          <a:p>
            <a:pPr lvl="1">
              <a:buNone/>
            </a:pPr>
            <a:endParaRPr lang="en-US" dirty="0"/>
          </a:p>
          <a:p>
            <a:pPr lvl="1">
              <a:buNone/>
            </a:pPr>
            <a:endParaRPr lang="en-US" dirty="0"/>
          </a:p>
          <a:p>
            <a:pPr lvl="1">
              <a:buNone/>
            </a:pPr>
            <a:r>
              <a:rPr lang="en-US" b="1" i="1" dirty="0"/>
              <a:t>Logical AND / OR </a:t>
            </a:r>
            <a:r>
              <a:rPr lang="en-US" dirty="0"/>
              <a:t>with more than two inputs, inversion possible</a:t>
            </a:r>
          </a:p>
          <a:p>
            <a:pPr lvl="1">
              <a:buNone/>
            </a:pPr>
            <a:endParaRPr lang="en-US" dirty="0"/>
          </a:p>
          <a:p>
            <a:pPr lvl="1">
              <a:buNone/>
            </a:pPr>
            <a:endParaRPr lang="en-US" dirty="0"/>
          </a:p>
          <a:p>
            <a:pPr lvl="1">
              <a:buNone/>
            </a:pPr>
            <a:r>
              <a:rPr lang="en-US" b="1" i="1" dirty="0"/>
              <a:t>Absolute value</a:t>
            </a:r>
            <a:r>
              <a:rPr lang="en-US" dirty="0"/>
              <a:t> of phasor (= magnitude) or analog</a:t>
            </a:r>
          </a:p>
          <a:p>
            <a:pPr lvl="1">
              <a:buNone/>
            </a:pPr>
            <a:endParaRPr lang="en-US" b="1" i="1" dirty="0"/>
          </a:p>
          <a:p>
            <a:pPr lvl="1">
              <a:buNone/>
            </a:pPr>
            <a:endParaRPr lang="en-US" b="1" i="1" dirty="0"/>
          </a:p>
          <a:p>
            <a:pPr lvl="1">
              <a:buNone/>
            </a:pPr>
            <a:r>
              <a:rPr lang="en-US" b="1" i="1" dirty="0"/>
              <a:t>Rate of change of analog value</a:t>
            </a:r>
          </a:p>
        </p:txBody>
      </p:sp>
      <p:pic>
        <p:nvPicPr>
          <p:cNvPr id="68610" name="Picture 2" descr="C:\Users\deb00aq1\AppData\Local\Microsoft\Windows\Temporary Internet Files\Content.IE5\SOITDMXX\check_mark_clip_art_9677[1].jpg"/>
          <p:cNvPicPr>
            <a:picLocks noChangeAspect="1" noChangeArrowheads="1"/>
          </p:cNvPicPr>
          <p:nvPr/>
        </p:nvPicPr>
        <p:blipFill>
          <a:blip r:embed="rId2"/>
          <a:srcRect/>
          <a:stretch>
            <a:fillRect/>
          </a:stretch>
        </p:blipFill>
        <p:spPr bwMode="auto">
          <a:xfrm>
            <a:off x="10114373" y="1582112"/>
            <a:ext cx="659710" cy="613299"/>
          </a:xfrm>
          <a:prstGeom prst="rect">
            <a:avLst/>
          </a:prstGeom>
          <a:noFill/>
        </p:spPr>
      </p:pic>
      <p:sp>
        <p:nvSpPr>
          <p:cNvPr id="68613" name="Rectangle 5"/>
          <p:cNvSpPr>
            <a:spLocks noChangeArrowheads="1"/>
          </p:cNvSpPr>
          <p:nvPr/>
        </p:nvSpPr>
        <p:spPr bwMode="auto">
          <a:xfrm>
            <a:off x="0" y="-182721"/>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endParaRPr lang="de-DE" sz="1799"/>
          </a:p>
        </p:txBody>
      </p:sp>
      <p:sp>
        <p:nvSpPr>
          <p:cNvPr id="68615" name="Rectangle 7"/>
          <p:cNvSpPr>
            <a:spLocks noChangeArrowheads="1"/>
          </p:cNvSpPr>
          <p:nvPr/>
        </p:nvSpPr>
        <p:spPr bwMode="auto">
          <a:xfrm>
            <a:off x="0" y="-182721"/>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endParaRPr lang="de-DE" sz="1799"/>
          </a:p>
        </p:txBody>
      </p:sp>
      <p:sp>
        <p:nvSpPr>
          <p:cNvPr id="68617" name="Rectangle 9"/>
          <p:cNvSpPr>
            <a:spLocks noChangeArrowheads="1"/>
          </p:cNvSpPr>
          <p:nvPr/>
        </p:nvSpPr>
        <p:spPr bwMode="auto">
          <a:xfrm>
            <a:off x="0" y="45760"/>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endParaRPr lang="de-DE" sz="1799"/>
          </a:p>
        </p:txBody>
      </p:sp>
      <p:pic>
        <p:nvPicPr>
          <p:cNvPr id="68616"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43735" y="4420668"/>
            <a:ext cx="1447046" cy="694963"/>
          </a:xfrm>
          <a:prstGeom prst="rect">
            <a:avLst/>
          </a:prstGeom>
          <a:noFill/>
        </p:spPr>
      </p:pic>
      <p:sp>
        <p:nvSpPr>
          <p:cNvPr id="68618" name="Rectangle 10"/>
          <p:cNvSpPr>
            <a:spLocks noChangeArrowheads="1"/>
          </p:cNvSpPr>
          <p:nvPr/>
        </p:nvSpPr>
        <p:spPr bwMode="auto">
          <a:xfrm>
            <a:off x="0" y="969204"/>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pPr defTabSz="913943" fontAlgn="base">
              <a:spcBef>
                <a:spcPct val="0"/>
              </a:spcBef>
              <a:spcAft>
                <a:spcPct val="0"/>
              </a:spcAft>
            </a:pPr>
            <a:endParaRPr lang="de-DE" sz="1799">
              <a:latin typeface="Arial" pitchFamily="34" charset="0"/>
              <a:cs typeface="Arial" pitchFamily="34" charset="0"/>
            </a:endParaRPr>
          </a:p>
        </p:txBody>
      </p:sp>
      <p:sp>
        <p:nvSpPr>
          <p:cNvPr id="68620" name="Rectangle 12"/>
          <p:cNvSpPr>
            <a:spLocks noChangeArrowheads="1"/>
          </p:cNvSpPr>
          <p:nvPr/>
        </p:nvSpPr>
        <p:spPr bwMode="auto">
          <a:xfrm>
            <a:off x="0" y="45760"/>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endParaRPr lang="de-DE" sz="1799"/>
          </a:p>
        </p:txBody>
      </p:sp>
      <p:pic>
        <p:nvPicPr>
          <p:cNvPr id="68619"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64177" y="5300233"/>
            <a:ext cx="1532727" cy="1123365"/>
          </a:xfrm>
          <a:prstGeom prst="rect">
            <a:avLst/>
          </a:prstGeom>
          <a:noFill/>
        </p:spPr>
      </p:pic>
      <p:sp>
        <p:nvSpPr>
          <p:cNvPr id="68621" name="Rectangle 13"/>
          <p:cNvSpPr>
            <a:spLocks noChangeArrowheads="1"/>
          </p:cNvSpPr>
          <p:nvPr/>
        </p:nvSpPr>
        <p:spPr bwMode="auto">
          <a:xfrm>
            <a:off x="0" y="1397606"/>
            <a:ext cx="184635" cy="369012"/>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pPr defTabSz="913943" fontAlgn="base">
              <a:spcBef>
                <a:spcPct val="0"/>
              </a:spcBef>
              <a:spcAft>
                <a:spcPct val="0"/>
              </a:spcAft>
            </a:pPr>
            <a:endParaRPr lang="de-DE" sz="1799">
              <a:latin typeface="Arial" pitchFamily="34" charset="0"/>
              <a:cs typeface="Arial" pitchFamily="34" charset="0"/>
            </a:endParaRPr>
          </a:p>
        </p:txBody>
      </p:sp>
      <p:pic>
        <p:nvPicPr>
          <p:cNvPr id="22" name="Picture 21" descr="E_CC_SIP5_GD_W4_DE_sRGB">
            <a:extLst>
              <a:ext uri="{FF2B5EF4-FFF2-40B4-BE49-F238E27FC236}">
                <a16:creationId xmlns:a16="http://schemas.microsoft.com/office/drawing/2014/main" id="{2D99DBD8-A7D1-470B-A7C1-E2BDF5165B21}"/>
              </a:ext>
            </a:extLst>
          </p:cNvPr>
          <p:cNvPicPr>
            <a:picLocks noChangeAspect="1" noChangeArrowheads="1"/>
          </p:cNvPicPr>
          <p:nvPr/>
        </p:nvPicPr>
        <p:blipFill>
          <a:blip r:embed="rId5"/>
          <a:srcRect/>
          <a:stretch>
            <a:fillRect/>
          </a:stretch>
        </p:blipFill>
        <p:spPr bwMode="auto">
          <a:xfrm>
            <a:off x="9358045" y="1174526"/>
            <a:ext cx="730820" cy="1348297"/>
          </a:xfrm>
          <a:prstGeom prst="rect">
            <a:avLst/>
          </a:prstGeom>
          <a:noFill/>
          <a:ln w="9525">
            <a:noFill/>
            <a:miter lim="800000"/>
            <a:headEnd/>
            <a:tailEnd/>
          </a:ln>
        </p:spPr>
      </p:pic>
      <p:pic>
        <p:nvPicPr>
          <p:cNvPr id="4" name="Picture 3">
            <a:extLst>
              <a:ext uri="{FF2B5EF4-FFF2-40B4-BE49-F238E27FC236}">
                <a16:creationId xmlns:a16="http://schemas.microsoft.com/office/drawing/2014/main" id="{073BB9FC-7A1E-4359-AFFA-83C90A73A831}"/>
              </a:ext>
            </a:extLst>
          </p:cNvPr>
          <p:cNvPicPr>
            <a:picLocks noChangeAspect="1"/>
          </p:cNvPicPr>
          <p:nvPr/>
        </p:nvPicPr>
        <p:blipFill>
          <a:blip r:embed="rId6"/>
          <a:stretch>
            <a:fillRect/>
          </a:stretch>
        </p:blipFill>
        <p:spPr>
          <a:xfrm>
            <a:off x="9048477" y="2582253"/>
            <a:ext cx="2731573" cy="1253060"/>
          </a:xfrm>
          <a:prstGeom prst="rect">
            <a:avLst/>
          </a:prstGeom>
        </p:spPr>
      </p:pic>
      <p:pic>
        <p:nvPicPr>
          <p:cNvPr id="5" name="Picture 4">
            <a:extLst>
              <a:ext uri="{FF2B5EF4-FFF2-40B4-BE49-F238E27FC236}">
                <a16:creationId xmlns:a16="http://schemas.microsoft.com/office/drawing/2014/main" id="{80B9C95F-A702-4DD6-ADB3-56A177754459}"/>
              </a:ext>
            </a:extLst>
          </p:cNvPr>
          <p:cNvPicPr>
            <a:picLocks noChangeAspect="1"/>
          </p:cNvPicPr>
          <p:nvPr/>
        </p:nvPicPr>
        <p:blipFill>
          <a:blip r:embed="rId7"/>
          <a:stretch>
            <a:fillRect/>
          </a:stretch>
        </p:blipFill>
        <p:spPr>
          <a:xfrm>
            <a:off x="7647657" y="3485048"/>
            <a:ext cx="823370" cy="891872"/>
          </a:xfrm>
          <a:prstGeom prst="rect">
            <a:avLst/>
          </a:prstGeom>
        </p:spPr>
      </p:pic>
      <p:sp>
        <p:nvSpPr>
          <p:cNvPr id="6" name="Fußzeilenplatzhalter 5">
            <a:extLst>
              <a:ext uri="{FF2B5EF4-FFF2-40B4-BE49-F238E27FC236}">
                <a16:creationId xmlns:a16="http://schemas.microsoft.com/office/drawing/2014/main" id="{A56BA9A0-D2EB-429A-9975-5A78166C9310}"/>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BC04B929-E14C-4E13-8542-F0237A8F34B5}"/>
              </a:ext>
            </a:extLst>
          </p:cNvPr>
          <p:cNvSpPr>
            <a:spLocks noGrp="1"/>
          </p:cNvSpPr>
          <p:nvPr>
            <p:ph type="sldNum" sz="quarter" idx="11"/>
          </p:nvPr>
        </p:nvSpPr>
        <p:spPr/>
        <p:txBody>
          <a:bodyPr/>
          <a:lstStyle/>
          <a:p>
            <a:r>
              <a:rPr lang="en-US"/>
              <a:t>Page </a:t>
            </a:r>
            <a:fld id="{15EBE321-CBB1-4E91-BD14-37C8D44326FB}" type="slidenum">
              <a:rPr lang="en-US" smtClean="0"/>
              <a:pPr/>
              <a:t>29</a:t>
            </a:fld>
            <a:endParaRPr lang="en-US" dirty="0"/>
          </a:p>
        </p:txBody>
      </p:sp>
    </p:spTree>
    <p:extLst>
      <p:ext uri="{BB962C8B-B14F-4D97-AF65-F5344CB8AC3E}">
        <p14:creationId xmlns:p14="http://schemas.microsoft.com/office/powerpoint/2010/main" val="29656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6944A14-F613-46CA-BBD9-C02856109181}"/>
              </a:ext>
            </a:extLst>
          </p:cNvPr>
          <p:cNvSpPr>
            <a:spLocks noGrp="1"/>
          </p:cNvSpPr>
          <p:nvPr>
            <p:ph type="title"/>
          </p:nvPr>
        </p:nvSpPr>
        <p:spPr>
          <a:xfrm>
            <a:off x="410399" y="1414463"/>
            <a:ext cx="11370437" cy="615553"/>
          </a:xfrm>
        </p:spPr>
        <p:txBody>
          <a:bodyPr/>
          <a:lstStyle/>
          <a:p>
            <a:r>
              <a:rPr lang="en-US" dirty="0"/>
              <a:t>SIGUARD PDP</a:t>
            </a:r>
            <a:endParaRPr lang="en-US" b="0" dirty="0"/>
          </a:p>
        </p:txBody>
      </p:sp>
      <p:sp>
        <p:nvSpPr>
          <p:cNvPr id="2" name="Subtitle">
            <a:extLst>
              <a:ext uri="{FF2B5EF4-FFF2-40B4-BE49-F238E27FC236}">
                <a16:creationId xmlns:a16="http://schemas.microsoft.com/office/drawing/2014/main" id="{27507DB2-A004-4C7F-BB03-CAB07E07A0D3}"/>
              </a:ext>
            </a:extLst>
          </p:cNvPr>
          <p:cNvSpPr>
            <a:spLocks noGrp="1"/>
          </p:cNvSpPr>
          <p:nvPr>
            <p:ph type="subTitle" idx="1"/>
          </p:nvPr>
        </p:nvSpPr>
        <p:spPr/>
        <p:txBody>
          <a:bodyPr/>
          <a:lstStyle/>
          <a:p>
            <a:pPr lvl="2"/>
            <a:r>
              <a:rPr lang="en-US" dirty="0"/>
              <a:t>Scalable product for Wide Area Monitoring, Protection and Control</a:t>
            </a:r>
          </a:p>
          <a:p>
            <a:pPr lvl="2"/>
            <a:r>
              <a:rPr lang="en-US" dirty="0"/>
              <a:t>Dr. Andreas Litzinger</a:t>
            </a:r>
          </a:p>
        </p:txBody>
      </p:sp>
      <p:sp>
        <p:nvSpPr>
          <p:cNvPr id="4" name="Footer Placeholder">
            <a:extLst>
              <a:ext uri="{FF2B5EF4-FFF2-40B4-BE49-F238E27FC236}">
                <a16:creationId xmlns:a16="http://schemas.microsoft.com/office/drawing/2014/main" id="{44BC0098-81DD-493C-B26A-7A784197B2FA}"/>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A085ADEA-7F57-413D-9E57-CAB5F2D1178A}"/>
              </a:ext>
            </a:extLst>
          </p:cNvPr>
          <p:cNvSpPr>
            <a:spLocks noGrp="1"/>
          </p:cNvSpPr>
          <p:nvPr>
            <p:ph type="sldNum" sz="quarter" idx="11"/>
          </p:nvPr>
        </p:nvSpPr>
        <p:spPr/>
        <p:txBody>
          <a:bodyPr/>
          <a:lstStyle/>
          <a:p>
            <a:r>
              <a:rPr lang="en-US"/>
              <a:t>Page </a:t>
            </a:r>
            <a:fld id="{15EBE321-CBB1-4E91-BD14-37C8D44326FB}" type="slidenum">
              <a:rPr lang="en-US" smtClean="0"/>
              <a:pPr/>
              <a:t>3</a:t>
            </a:fld>
            <a:endParaRPr lang="en-US" dirty="0"/>
          </a:p>
        </p:txBody>
      </p:sp>
    </p:spTree>
    <p:extLst>
      <p:ext uri="{BB962C8B-B14F-4D97-AF65-F5344CB8AC3E}">
        <p14:creationId xmlns:p14="http://schemas.microsoft.com/office/powerpoint/2010/main" val="86949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SIGUARD PDP</a:t>
            </a:r>
            <a:br>
              <a:rPr lang="de-DE" dirty="0"/>
            </a:br>
            <a:r>
              <a:rPr lang="en-US" dirty="0"/>
              <a:t>Calculation example of the WAP logic implemented </a:t>
            </a:r>
            <a:endParaRPr lang="de-DE" dirty="0"/>
          </a:p>
        </p:txBody>
      </p:sp>
      <p:sp>
        <p:nvSpPr>
          <p:cNvPr id="30722" name="Rectangle 2"/>
          <p:cNvSpPr>
            <a:spLocks noChangeArrowheads="1"/>
          </p:cNvSpPr>
          <p:nvPr/>
        </p:nvSpPr>
        <p:spPr bwMode="auto">
          <a:xfrm>
            <a:off x="1" y="-182785"/>
            <a:ext cx="184635" cy="369140"/>
          </a:xfrm>
          <a:prstGeom prst="rect">
            <a:avLst/>
          </a:prstGeom>
          <a:noFill/>
          <a:ln w="9525">
            <a:noFill/>
            <a:miter lim="800000"/>
            <a:headEnd/>
            <a:tailEnd/>
          </a:ln>
          <a:effectLst/>
        </p:spPr>
        <p:txBody>
          <a:bodyPr vert="horz" wrap="none" lIns="91392" tIns="45696" rIns="91392" bIns="45696" numCol="1" anchor="ctr" anchorCtr="0" compatLnSpc="1">
            <a:prstTxWarp prst="textNoShape">
              <a:avLst/>
            </a:prstTxWarp>
            <a:spAutoFit/>
          </a:bodyPr>
          <a:lstStyle/>
          <a:p>
            <a:endParaRPr lang="de-DE" sz="1799"/>
          </a:p>
        </p:txBody>
      </p:sp>
      <p:pic>
        <p:nvPicPr>
          <p:cNvPr id="3" name="Picture 2">
            <a:extLst>
              <a:ext uri="{FF2B5EF4-FFF2-40B4-BE49-F238E27FC236}">
                <a16:creationId xmlns:a16="http://schemas.microsoft.com/office/drawing/2014/main" id="{B365AE4F-80E2-4A5A-A76C-7B8390B38520}"/>
              </a:ext>
            </a:extLst>
          </p:cNvPr>
          <p:cNvPicPr>
            <a:picLocks noChangeAspect="1"/>
          </p:cNvPicPr>
          <p:nvPr/>
        </p:nvPicPr>
        <p:blipFill>
          <a:blip r:embed="rId2"/>
          <a:stretch>
            <a:fillRect/>
          </a:stretch>
        </p:blipFill>
        <p:spPr>
          <a:xfrm>
            <a:off x="2281457" y="1441034"/>
            <a:ext cx="6939953" cy="4486727"/>
          </a:xfrm>
          <a:prstGeom prst="rect">
            <a:avLst/>
          </a:prstGeom>
        </p:spPr>
      </p:pic>
      <p:sp>
        <p:nvSpPr>
          <p:cNvPr id="4" name="Fußzeilenplatzhalter 3">
            <a:extLst>
              <a:ext uri="{FF2B5EF4-FFF2-40B4-BE49-F238E27FC236}">
                <a16:creationId xmlns:a16="http://schemas.microsoft.com/office/drawing/2014/main" id="{286966CE-397F-4D90-AD4E-9BCC2A57D957}"/>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772CAD17-22F2-4E2F-9E6F-95E81DA50C72}"/>
              </a:ext>
            </a:extLst>
          </p:cNvPr>
          <p:cNvSpPr>
            <a:spLocks noGrp="1"/>
          </p:cNvSpPr>
          <p:nvPr>
            <p:ph type="sldNum" sz="quarter" idx="11"/>
          </p:nvPr>
        </p:nvSpPr>
        <p:spPr/>
        <p:txBody>
          <a:bodyPr/>
          <a:lstStyle/>
          <a:p>
            <a:r>
              <a:rPr lang="en-US"/>
              <a:t>Page </a:t>
            </a:r>
            <a:fld id="{15EBE321-CBB1-4E91-BD14-37C8D44326FB}" type="slidenum">
              <a:rPr lang="en-US" smtClean="0"/>
              <a:pPr/>
              <a:t>30</a:t>
            </a:fld>
            <a:endParaRPr lang="en-US" dirty="0"/>
          </a:p>
        </p:txBody>
      </p:sp>
    </p:spTree>
    <p:extLst>
      <p:ext uri="{BB962C8B-B14F-4D97-AF65-F5344CB8AC3E}">
        <p14:creationId xmlns:p14="http://schemas.microsoft.com/office/powerpoint/2010/main" val="31413118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WAP</a:t>
            </a:r>
            <a:br>
              <a:rPr lang="en-US" dirty="0"/>
            </a:br>
            <a:r>
              <a:rPr lang="en-US" dirty="0"/>
              <a:t>SICAM A8000 and SICAM SCC</a:t>
            </a:r>
            <a:endParaRPr lang="de-DE" dirty="0"/>
          </a:p>
        </p:txBody>
      </p:sp>
      <p:sp>
        <p:nvSpPr>
          <p:cNvPr id="7" name="Textfeld 6"/>
          <p:cNvSpPr txBox="1"/>
          <p:nvPr/>
        </p:nvSpPr>
        <p:spPr>
          <a:xfrm>
            <a:off x="6869885" y="1468472"/>
            <a:ext cx="5013758" cy="4741869"/>
          </a:xfrm>
          <a:prstGeom prst="rect">
            <a:avLst/>
          </a:prstGeom>
          <a:solidFill>
            <a:schemeClr val="bg1"/>
          </a:solidFill>
          <a:ln>
            <a:noFill/>
          </a:ln>
          <a:effectLst/>
        </p:spPr>
        <p:txBody>
          <a:bodyPr vert="horz" wrap="square" lIns="251869" tIns="143925" rIns="107944" bIns="143925" numCol="1" rtlCol="0" anchor="t" anchorCtr="0" compatLnSpc="1">
            <a:prstTxWarp prst="textNoShape">
              <a:avLst/>
            </a:prstTxWarp>
            <a:spAutoFit/>
          </a:bodyPr>
          <a:lstStyle>
            <a:defPPr>
              <a:defRPr lang="de-DE"/>
            </a:defPPr>
            <a:lvl1pPr marL="285750" indent="-285750">
              <a:lnSpc>
                <a:spcPct val="110000"/>
              </a:lnSpc>
              <a:spcBef>
                <a:spcPts val="800"/>
              </a:spcBef>
              <a:buClr>
                <a:schemeClr val="bg2">
                  <a:lumMod val="50000"/>
                </a:schemeClr>
              </a:buClr>
              <a:buFont typeface="Arial" panose="020B0604020202020204" pitchFamily="34" charset="0"/>
              <a:buChar char="•"/>
              <a:defRPr sz="1800" b="0">
                <a:solidFill>
                  <a:schemeClr val="tx1"/>
                </a:solidFill>
                <a:ea typeface="+mn-ea"/>
                <a:cs typeface="Arial" pitchFamily="34" charset="0"/>
              </a:defRPr>
            </a:lvl1pPr>
          </a:lstStyle>
          <a:p>
            <a:pPr>
              <a:buClr>
                <a:schemeClr val="accent5"/>
              </a:buClr>
            </a:pPr>
            <a:r>
              <a:rPr lang="de-DE" sz="1799" dirty="0"/>
              <a:t>SICAM A8000 CP-8050</a:t>
            </a:r>
          </a:p>
          <a:p>
            <a:pPr>
              <a:buClr>
                <a:schemeClr val="accent5"/>
              </a:buClr>
            </a:pPr>
            <a:r>
              <a:rPr lang="en-US" sz="1799" dirty="0"/>
              <a:t>Expandable</a:t>
            </a:r>
            <a:r>
              <a:rPr lang="fr-FR" sz="1799" dirty="0"/>
              <a:t> Ethernet communication module (CI-8520 module)</a:t>
            </a:r>
          </a:p>
          <a:p>
            <a:pPr>
              <a:buClr>
                <a:schemeClr val="accent5"/>
              </a:buClr>
            </a:pPr>
            <a:r>
              <a:rPr lang="fr-FR" sz="1799" dirty="0"/>
              <a:t>Protocol </a:t>
            </a:r>
            <a:r>
              <a:rPr lang="en-US" sz="1799" dirty="0"/>
              <a:t>IEC 60870-5-104 </a:t>
            </a:r>
          </a:p>
          <a:p>
            <a:pPr>
              <a:buClr>
                <a:schemeClr val="accent5"/>
              </a:buClr>
            </a:pPr>
            <a:r>
              <a:rPr lang="en-US" sz="1799" dirty="0"/>
              <a:t>IEC 61850 and GOOSE</a:t>
            </a:r>
          </a:p>
          <a:p>
            <a:pPr>
              <a:buClr>
                <a:schemeClr val="accent5"/>
              </a:buClr>
            </a:pPr>
            <a:r>
              <a:rPr lang="en-US" sz="1799" dirty="0"/>
              <a:t>PRP redundancy</a:t>
            </a:r>
          </a:p>
          <a:p>
            <a:pPr>
              <a:buClr>
                <a:schemeClr val="accent5"/>
              </a:buClr>
            </a:pPr>
            <a:r>
              <a:rPr lang="en-US" sz="1799" dirty="0"/>
              <a:t>Protocol conversion form IEC 60870-5-104 to  61850 and Goose</a:t>
            </a:r>
          </a:p>
          <a:p>
            <a:pPr>
              <a:buClr>
                <a:schemeClr val="accent5"/>
              </a:buClr>
            </a:pPr>
            <a:r>
              <a:rPr lang="en-US" sz="1799" dirty="0" err="1"/>
              <a:t>Sicam</a:t>
            </a:r>
            <a:r>
              <a:rPr lang="en-US" sz="1799" dirty="0"/>
              <a:t> SCC to visualize actual state of the stations involved in WAP and to enable and disable the WAP schemes</a:t>
            </a:r>
          </a:p>
          <a:p>
            <a:pPr marL="0" indent="0">
              <a:buClr>
                <a:schemeClr val="accent5"/>
              </a:buClr>
              <a:buNone/>
            </a:pPr>
            <a:endParaRPr lang="fr-FR" sz="1799" dirty="0"/>
          </a:p>
        </p:txBody>
      </p:sp>
      <p:grpSp>
        <p:nvGrpSpPr>
          <p:cNvPr id="18" name="Gruppieren 14">
            <a:extLst>
              <a:ext uri="{FF2B5EF4-FFF2-40B4-BE49-F238E27FC236}">
                <a16:creationId xmlns:a16="http://schemas.microsoft.com/office/drawing/2014/main" id="{4B17811A-175E-4AF4-AD02-B8FB9AD16DC6}"/>
              </a:ext>
            </a:extLst>
          </p:cNvPr>
          <p:cNvGrpSpPr/>
          <p:nvPr/>
        </p:nvGrpSpPr>
        <p:grpSpPr>
          <a:xfrm>
            <a:off x="2271715" y="4364643"/>
            <a:ext cx="2240891" cy="1439250"/>
            <a:chOff x="4514999" y="2276872"/>
            <a:chExt cx="2452081" cy="2655493"/>
          </a:xfrm>
        </p:grpSpPr>
        <p:pic>
          <p:nvPicPr>
            <p:cNvPr id="19" name="Grafik 5">
              <a:extLst>
                <a:ext uri="{FF2B5EF4-FFF2-40B4-BE49-F238E27FC236}">
                  <a16:creationId xmlns:a16="http://schemas.microsoft.com/office/drawing/2014/main" id="{988A4FD5-709A-4CE4-B590-D7F95E590C47}"/>
                </a:ext>
              </a:extLst>
            </p:cNvPr>
            <p:cNvPicPr>
              <a:picLocks noChangeAspect="1"/>
            </p:cNvPicPr>
            <p:nvPr/>
          </p:nvPicPr>
          <p:blipFill>
            <a:blip r:embed="rId2"/>
            <a:stretch>
              <a:fillRect/>
            </a:stretch>
          </p:blipFill>
          <p:spPr>
            <a:xfrm>
              <a:off x="4514999" y="2276872"/>
              <a:ext cx="633612" cy="2655493"/>
            </a:xfrm>
            <a:prstGeom prst="rect">
              <a:avLst/>
            </a:prstGeom>
          </p:spPr>
        </p:pic>
        <p:pic>
          <p:nvPicPr>
            <p:cNvPr id="20" name="Grafik 7">
              <a:extLst>
                <a:ext uri="{FF2B5EF4-FFF2-40B4-BE49-F238E27FC236}">
                  <a16:creationId xmlns:a16="http://schemas.microsoft.com/office/drawing/2014/main" id="{E21C5A51-65AA-4C1F-8F6D-90B94A28049D}"/>
                </a:ext>
              </a:extLst>
            </p:cNvPr>
            <p:cNvPicPr>
              <a:picLocks noChangeAspect="1"/>
            </p:cNvPicPr>
            <p:nvPr/>
          </p:nvPicPr>
          <p:blipFill>
            <a:blip r:embed="rId3"/>
            <a:stretch>
              <a:fillRect/>
            </a:stretch>
          </p:blipFill>
          <p:spPr>
            <a:xfrm>
              <a:off x="5019055" y="2276873"/>
              <a:ext cx="633612" cy="2655492"/>
            </a:xfrm>
            <a:prstGeom prst="rect">
              <a:avLst/>
            </a:prstGeom>
          </p:spPr>
        </p:pic>
        <p:pic>
          <p:nvPicPr>
            <p:cNvPr id="21" name="Grafik 9">
              <a:extLst>
                <a:ext uri="{FF2B5EF4-FFF2-40B4-BE49-F238E27FC236}">
                  <a16:creationId xmlns:a16="http://schemas.microsoft.com/office/drawing/2014/main" id="{AFA369B7-6F32-4DBB-9143-AB71EBF5547C}"/>
                </a:ext>
              </a:extLst>
            </p:cNvPr>
            <p:cNvPicPr>
              <a:picLocks noChangeAspect="1"/>
            </p:cNvPicPr>
            <p:nvPr/>
          </p:nvPicPr>
          <p:blipFill>
            <a:blip r:embed="rId4"/>
            <a:stretch>
              <a:fillRect/>
            </a:stretch>
          </p:blipFill>
          <p:spPr>
            <a:xfrm>
              <a:off x="5559115" y="2276873"/>
              <a:ext cx="482512" cy="2655492"/>
            </a:xfrm>
            <a:prstGeom prst="rect">
              <a:avLst/>
            </a:prstGeom>
          </p:spPr>
        </p:pic>
        <p:pic>
          <p:nvPicPr>
            <p:cNvPr id="22" name="Grafik 11">
              <a:extLst>
                <a:ext uri="{FF2B5EF4-FFF2-40B4-BE49-F238E27FC236}">
                  <a16:creationId xmlns:a16="http://schemas.microsoft.com/office/drawing/2014/main" id="{E58B4271-908D-4030-8223-FF3F2B1B8514}"/>
                </a:ext>
              </a:extLst>
            </p:cNvPr>
            <p:cNvPicPr>
              <a:picLocks noChangeAspect="1"/>
            </p:cNvPicPr>
            <p:nvPr/>
          </p:nvPicPr>
          <p:blipFill>
            <a:blip r:embed="rId5"/>
            <a:stretch>
              <a:fillRect/>
            </a:stretch>
          </p:blipFill>
          <p:spPr>
            <a:xfrm>
              <a:off x="5940993" y="2276872"/>
              <a:ext cx="604692" cy="2655493"/>
            </a:xfrm>
            <a:prstGeom prst="rect">
              <a:avLst/>
            </a:prstGeom>
          </p:spPr>
        </p:pic>
        <p:pic>
          <p:nvPicPr>
            <p:cNvPr id="23" name="Grafik 13">
              <a:extLst>
                <a:ext uri="{FF2B5EF4-FFF2-40B4-BE49-F238E27FC236}">
                  <a16:creationId xmlns:a16="http://schemas.microsoft.com/office/drawing/2014/main" id="{09648B6B-F2F9-44B7-9189-BE9CF8E55137}"/>
                </a:ext>
              </a:extLst>
            </p:cNvPr>
            <p:cNvPicPr>
              <a:picLocks noChangeAspect="1"/>
            </p:cNvPicPr>
            <p:nvPr/>
          </p:nvPicPr>
          <p:blipFill>
            <a:blip r:embed="rId6"/>
            <a:stretch>
              <a:fillRect/>
            </a:stretch>
          </p:blipFill>
          <p:spPr>
            <a:xfrm>
              <a:off x="6452131" y="2281409"/>
              <a:ext cx="514949" cy="2650956"/>
            </a:xfrm>
            <a:prstGeom prst="rect">
              <a:avLst/>
            </a:prstGeom>
          </p:spPr>
        </p:pic>
      </p:grpSp>
      <p:pic>
        <p:nvPicPr>
          <p:cNvPr id="5" name="Picture 4">
            <a:extLst>
              <a:ext uri="{FF2B5EF4-FFF2-40B4-BE49-F238E27FC236}">
                <a16:creationId xmlns:a16="http://schemas.microsoft.com/office/drawing/2014/main" id="{4E00B654-4589-4DB1-9D57-FAB680100BBD}"/>
              </a:ext>
            </a:extLst>
          </p:cNvPr>
          <p:cNvPicPr>
            <a:picLocks noChangeAspect="1"/>
          </p:cNvPicPr>
          <p:nvPr/>
        </p:nvPicPr>
        <p:blipFill>
          <a:blip r:embed="rId7"/>
          <a:stretch>
            <a:fillRect/>
          </a:stretch>
        </p:blipFill>
        <p:spPr>
          <a:xfrm>
            <a:off x="267750" y="1824884"/>
            <a:ext cx="3307142" cy="1271378"/>
          </a:xfrm>
          <a:prstGeom prst="rect">
            <a:avLst/>
          </a:prstGeom>
        </p:spPr>
      </p:pic>
      <p:pic>
        <p:nvPicPr>
          <p:cNvPr id="9" name="Picture 8">
            <a:extLst>
              <a:ext uri="{FF2B5EF4-FFF2-40B4-BE49-F238E27FC236}">
                <a16:creationId xmlns:a16="http://schemas.microsoft.com/office/drawing/2014/main" id="{D198E669-6E96-4FEA-B6CF-F72AA90FC868}"/>
              </a:ext>
            </a:extLst>
          </p:cNvPr>
          <p:cNvPicPr>
            <a:picLocks noChangeAspect="1"/>
          </p:cNvPicPr>
          <p:nvPr/>
        </p:nvPicPr>
        <p:blipFill>
          <a:blip r:embed="rId8"/>
          <a:stretch>
            <a:fillRect/>
          </a:stretch>
        </p:blipFill>
        <p:spPr>
          <a:xfrm>
            <a:off x="3700465" y="1824885"/>
            <a:ext cx="3285709" cy="1273600"/>
          </a:xfrm>
          <a:prstGeom prst="rect">
            <a:avLst/>
          </a:prstGeom>
        </p:spPr>
      </p:pic>
      <p:sp>
        <p:nvSpPr>
          <p:cNvPr id="2" name="Fußzeilenplatzhalter 1">
            <a:extLst>
              <a:ext uri="{FF2B5EF4-FFF2-40B4-BE49-F238E27FC236}">
                <a16:creationId xmlns:a16="http://schemas.microsoft.com/office/drawing/2014/main" id="{F3067380-FB98-4CB3-B177-2961C83132C5}"/>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3" name="Foliennummernplatzhalter 2">
            <a:extLst>
              <a:ext uri="{FF2B5EF4-FFF2-40B4-BE49-F238E27FC236}">
                <a16:creationId xmlns:a16="http://schemas.microsoft.com/office/drawing/2014/main" id="{7D379200-6886-4A37-99E9-191D2106507B}"/>
              </a:ext>
            </a:extLst>
          </p:cNvPr>
          <p:cNvSpPr>
            <a:spLocks noGrp="1"/>
          </p:cNvSpPr>
          <p:nvPr>
            <p:ph type="sldNum" sz="quarter" idx="11"/>
          </p:nvPr>
        </p:nvSpPr>
        <p:spPr/>
        <p:txBody>
          <a:bodyPr/>
          <a:lstStyle/>
          <a:p>
            <a:r>
              <a:rPr lang="en-US"/>
              <a:t>Page </a:t>
            </a:r>
            <a:fld id="{15EBE321-CBB1-4E91-BD14-37C8D44326FB}" type="slidenum">
              <a:rPr lang="en-US" smtClean="0"/>
              <a:pPr/>
              <a:t>31</a:t>
            </a:fld>
            <a:endParaRPr lang="en-US" dirty="0"/>
          </a:p>
        </p:txBody>
      </p:sp>
    </p:spTree>
    <p:extLst>
      <p:ext uri="{BB962C8B-B14F-4D97-AF65-F5344CB8AC3E}">
        <p14:creationId xmlns:p14="http://schemas.microsoft.com/office/powerpoint/2010/main" val="42667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ine 413"/>
          <p:cNvSpPr>
            <a:spLocks noChangeShapeType="1"/>
          </p:cNvSpPr>
          <p:nvPr/>
        </p:nvSpPr>
        <p:spPr bwMode="auto">
          <a:xfrm>
            <a:off x="5085832" y="-1546884"/>
            <a:ext cx="44404" cy="0"/>
          </a:xfrm>
          <a:prstGeom prst="line">
            <a:avLst/>
          </a:prstGeom>
          <a:noFill/>
          <a:ln w="9525">
            <a:solidFill>
              <a:schemeClr val="tx1"/>
            </a:solidFill>
            <a:round/>
            <a:headEnd/>
            <a:tailEnd/>
          </a:ln>
        </p:spPr>
        <p:txBody>
          <a:bodyPr lIns="107888" tIns="53944" rIns="107888" bIns="53944" anchor="ctr">
            <a:spAutoFit/>
          </a:bodyPr>
          <a:lstStyle/>
          <a:p>
            <a:endParaRPr lang="en-US" sz="1798"/>
          </a:p>
        </p:txBody>
      </p:sp>
      <p:sp>
        <p:nvSpPr>
          <p:cNvPr id="3" name="Title 2">
            <a:extLst>
              <a:ext uri="{FF2B5EF4-FFF2-40B4-BE49-F238E27FC236}">
                <a16:creationId xmlns:a16="http://schemas.microsoft.com/office/drawing/2014/main" id="{C5F6EF37-17AE-4455-A426-9D0606132B4A}"/>
              </a:ext>
            </a:extLst>
          </p:cNvPr>
          <p:cNvSpPr>
            <a:spLocks noGrp="1"/>
          </p:cNvSpPr>
          <p:nvPr>
            <p:ph type="title"/>
          </p:nvPr>
        </p:nvSpPr>
        <p:spPr/>
        <p:txBody>
          <a:bodyPr/>
          <a:lstStyle/>
          <a:p>
            <a:r>
              <a:rPr lang="de-DE" dirty="0"/>
              <a:t>Wide Area </a:t>
            </a:r>
            <a:r>
              <a:rPr lang="de-DE" dirty="0" err="1"/>
              <a:t>protection</a:t>
            </a:r>
            <a:r>
              <a:rPr lang="de-DE" dirty="0"/>
              <a:t> </a:t>
            </a:r>
            <a:r>
              <a:rPr lang="de-DE" dirty="0" err="1"/>
              <a:t>with</a:t>
            </a:r>
            <a:r>
              <a:rPr lang="de-DE" dirty="0"/>
              <a:t> </a:t>
            </a:r>
            <a:r>
              <a:rPr lang="de-DE" dirty="0" err="1"/>
              <a:t>redundancy</a:t>
            </a:r>
            <a:endParaRPr lang="en-US" dirty="0"/>
          </a:p>
        </p:txBody>
      </p:sp>
      <p:pic>
        <p:nvPicPr>
          <p:cNvPr id="9" name="Picture 8">
            <a:extLst>
              <a:ext uri="{FF2B5EF4-FFF2-40B4-BE49-F238E27FC236}">
                <a16:creationId xmlns:a16="http://schemas.microsoft.com/office/drawing/2014/main" id="{BF29BF35-D6C4-44A6-A5DC-0230BC96ACAE}"/>
              </a:ext>
            </a:extLst>
          </p:cNvPr>
          <p:cNvPicPr>
            <a:picLocks noChangeAspect="1"/>
          </p:cNvPicPr>
          <p:nvPr/>
        </p:nvPicPr>
        <p:blipFill>
          <a:blip r:embed="rId4"/>
          <a:stretch>
            <a:fillRect/>
          </a:stretch>
        </p:blipFill>
        <p:spPr>
          <a:xfrm>
            <a:off x="5954226" y="1490225"/>
            <a:ext cx="5648490" cy="4589802"/>
          </a:xfrm>
          <a:prstGeom prst="rect">
            <a:avLst/>
          </a:prstGeom>
        </p:spPr>
      </p:pic>
      <p:sp>
        <p:nvSpPr>
          <p:cNvPr id="201" name="Textfeld 1">
            <a:extLst>
              <a:ext uri="{FF2B5EF4-FFF2-40B4-BE49-F238E27FC236}">
                <a16:creationId xmlns:a16="http://schemas.microsoft.com/office/drawing/2014/main" id="{A4FC7182-9405-4BAD-973E-38B7F8FAC951}"/>
              </a:ext>
            </a:extLst>
          </p:cNvPr>
          <p:cNvSpPr txBox="1"/>
          <p:nvPr>
            <p:custDataLst>
              <p:tags r:id="rId1"/>
            </p:custDataLst>
          </p:nvPr>
        </p:nvSpPr>
        <p:spPr>
          <a:xfrm>
            <a:off x="403850" y="1441035"/>
            <a:ext cx="5550376" cy="5415180"/>
          </a:xfrm>
          <a:prstGeom prst="rect">
            <a:avLst/>
          </a:prstGeom>
          <a:noFill/>
        </p:spPr>
        <p:txBody>
          <a:bodyPr wrap="square" lIns="0" tIns="0" rIns="0" bIns="0" rtlCol="0" anchor="t">
            <a:noAutofit/>
          </a:bodyPr>
          <a:lstStyle>
            <a:lvl1pPr marL="179388" indent="-180000" algn="l" rtl="0" eaLnBrk="1" fontAlgn="base" hangingPunct="1">
              <a:buClr>
                <a:srgbClr val="879BAA"/>
              </a:buClr>
              <a:buChar char="•"/>
            </a:lvl1pPr>
            <a:lvl2pPr marL="179388" indent="-180000" algn="l" rtl="0" eaLnBrk="1" fontAlgn="base" hangingPunct="1">
              <a:buClr>
                <a:srgbClr val="879BAA"/>
              </a:buClr>
              <a:buChar char="•"/>
            </a:lvl2pPr>
            <a:lvl3pPr marL="358775" indent="-180000" algn="l" rtl="0" eaLnBrk="1" fontAlgn="base" hangingPunct="1">
              <a:buClr>
                <a:srgbClr val="879BAA"/>
              </a:buClr>
              <a:buChar char="•"/>
            </a:lvl3pPr>
            <a:lvl4pPr marL="538163" indent="-180000" algn="l" rtl="0" eaLnBrk="1" fontAlgn="base" hangingPunct="1">
              <a:buClr>
                <a:srgbClr val="879BAA"/>
              </a:buClr>
              <a:buChar char="•"/>
            </a:lvl4pPr>
            <a:lvl5pPr marL="720000" indent="-180000" algn="l" rtl="0" eaLnBrk="1" fontAlgn="base" hangingPunct="1">
              <a:buClr>
                <a:srgbClr val="879BAA"/>
              </a:buClr>
              <a:buChar char="•"/>
            </a:lvl5pPr>
          </a:lstStyle>
          <a:p>
            <a:pPr>
              <a:lnSpc>
                <a:spcPct val="110000"/>
              </a:lnSpc>
              <a:spcAft>
                <a:spcPts val="1199"/>
              </a:spcAft>
            </a:pPr>
            <a:r>
              <a:rPr lang="en-US" sz="1799" dirty="0">
                <a:ea typeface="Arial Unicode MS"/>
                <a:cs typeface="Arial Unicode MS"/>
              </a:rPr>
              <a:t>Double calculation engine to grant the redundancy with SIGAURD PDP</a:t>
            </a:r>
          </a:p>
          <a:p>
            <a:pPr>
              <a:lnSpc>
                <a:spcPct val="110000"/>
              </a:lnSpc>
              <a:spcAft>
                <a:spcPts val="1199"/>
              </a:spcAft>
            </a:pPr>
            <a:r>
              <a:rPr lang="en-US" sz="1799" dirty="0">
                <a:ea typeface="Arial Unicode MS"/>
                <a:cs typeface="Arial"/>
              </a:rPr>
              <a:t>Double PMU in station level to collect the measurements with SIPROTEC 7SJ85 and to generate the trip command</a:t>
            </a:r>
          </a:p>
          <a:p>
            <a:pPr>
              <a:lnSpc>
                <a:spcPct val="110000"/>
              </a:lnSpc>
              <a:spcAft>
                <a:spcPts val="1199"/>
              </a:spcAft>
            </a:pPr>
            <a:r>
              <a:rPr lang="en-US" sz="1799" dirty="0">
                <a:ea typeface="Arial Unicode MS"/>
                <a:cs typeface="Arial"/>
              </a:rPr>
              <a:t>MPLS Network to transmit the GOOSE command to achieve tripping times  less than 200 </a:t>
            </a:r>
            <a:r>
              <a:rPr lang="en-US" sz="1799" dirty="0" err="1">
                <a:ea typeface="Arial Unicode MS"/>
                <a:cs typeface="Arial"/>
              </a:rPr>
              <a:t>ms</a:t>
            </a:r>
            <a:r>
              <a:rPr lang="en-US" sz="1799" dirty="0">
                <a:ea typeface="Arial Unicode MS"/>
                <a:cs typeface="Arial"/>
              </a:rPr>
              <a:t> over the WAN</a:t>
            </a:r>
          </a:p>
          <a:p>
            <a:pPr>
              <a:lnSpc>
                <a:spcPct val="110000"/>
              </a:lnSpc>
              <a:spcAft>
                <a:spcPts val="1199"/>
              </a:spcAft>
            </a:pPr>
            <a:r>
              <a:rPr lang="en-US" sz="1799" dirty="0">
                <a:ea typeface="Arial Unicode MS"/>
                <a:cs typeface="Arial"/>
              </a:rPr>
              <a:t>SICAM SCC to control and monitor the Wide Area Protection system</a:t>
            </a:r>
          </a:p>
          <a:p>
            <a:pPr>
              <a:lnSpc>
                <a:spcPct val="150000"/>
              </a:lnSpc>
              <a:buNone/>
            </a:pPr>
            <a:endParaRPr lang="en-US" sz="1799" dirty="0">
              <a:ea typeface="Arial Unicode MS"/>
              <a:cs typeface="Arial Unicode MS"/>
            </a:endParaRPr>
          </a:p>
        </p:txBody>
      </p:sp>
      <p:sp>
        <p:nvSpPr>
          <p:cNvPr id="2" name="Fußzeilenplatzhalter 1">
            <a:extLst>
              <a:ext uri="{FF2B5EF4-FFF2-40B4-BE49-F238E27FC236}">
                <a16:creationId xmlns:a16="http://schemas.microsoft.com/office/drawing/2014/main" id="{F6CCE0F9-AEFC-4980-B9AC-F4868F09D5FD}"/>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4" name="Foliennummernplatzhalter 3">
            <a:extLst>
              <a:ext uri="{FF2B5EF4-FFF2-40B4-BE49-F238E27FC236}">
                <a16:creationId xmlns:a16="http://schemas.microsoft.com/office/drawing/2014/main" id="{B3E9557F-4FFA-443B-BD58-6BA3F4112EA2}"/>
              </a:ext>
            </a:extLst>
          </p:cNvPr>
          <p:cNvSpPr>
            <a:spLocks noGrp="1"/>
          </p:cNvSpPr>
          <p:nvPr>
            <p:ph type="sldNum" sz="quarter" idx="11"/>
          </p:nvPr>
        </p:nvSpPr>
        <p:spPr/>
        <p:txBody>
          <a:bodyPr/>
          <a:lstStyle/>
          <a:p>
            <a:r>
              <a:rPr lang="en-US"/>
              <a:t>Page </a:t>
            </a:r>
            <a:fld id="{15EBE321-CBB1-4E91-BD14-37C8D44326FB}" type="slidenum">
              <a:rPr lang="en-US" smtClean="0"/>
              <a:pPr/>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ine 413"/>
          <p:cNvSpPr>
            <a:spLocks noChangeShapeType="1"/>
          </p:cNvSpPr>
          <p:nvPr/>
        </p:nvSpPr>
        <p:spPr bwMode="auto">
          <a:xfrm>
            <a:off x="5085832" y="-1546884"/>
            <a:ext cx="44404" cy="0"/>
          </a:xfrm>
          <a:prstGeom prst="line">
            <a:avLst/>
          </a:prstGeom>
          <a:noFill/>
          <a:ln w="9525">
            <a:solidFill>
              <a:schemeClr val="tx1"/>
            </a:solidFill>
            <a:round/>
            <a:headEnd/>
            <a:tailEnd/>
          </a:ln>
        </p:spPr>
        <p:txBody>
          <a:bodyPr lIns="107888" tIns="53944" rIns="107888" bIns="53944" anchor="ctr">
            <a:spAutoFit/>
          </a:bodyPr>
          <a:lstStyle/>
          <a:p>
            <a:endParaRPr lang="en-US" sz="1798"/>
          </a:p>
        </p:txBody>
      </p:sp>
      <p:sp>
        <p:nvSpPr>
          <p:cNvPr id="3" name="Title 2">
            <a:extLst>
              <a:ext uri="{FF2B5EF4-FFF2-40B4-BE49-F238E27FC236}">
                <a16:creationId xmlns:a16="http://schemas.microsoft.com/office/drawing/2014/main" id="{C5F6EF37-17AE-4455-A426-9D0606132B4A}"/>
              </a:ext>
            </a:extLst>
          </p:cNvPr>
          <p:cNvSpPr>
            <a:spLocks noGrp="1"/>
          </p:cNvSpPr>
          <p:nvPr>
            <p:ph type="title"/>
          </p:nvPr>
        </p:nvSpPr>
        <p:spPr/>
        <p:txBody>
          <a:bodyPr/>
          <a:lstStyle/>
          <a:p>
            <a:r>
              <a:rPr lang="de-DE" dirty="0">
                <a:solidFill>
                  <a:srgbClr val="00646E"/>
                </a:solidFill>
              </a:rPr>
              <a:t>System Test</a:t>
            </a:r>
            <a:endParaRPr lang="en-US" dirty="0">
              <a:solidFill>
                <a:srgbClr val="00646E"/>
              </a:solidFill>
            </a:endParaRPr>
          </a:p>
        </p:txBody>
      </p:sp>
      <p:sp>
        <p:nvSpPr>
          <p:cNvPr id="201" name="Textfeld 1">
            <a:extLst>
              <a:ext uri="{FF2B5EF4-FFF2-40B4-BE49-F238E27FC236}">
                <a16:creationId xmlns:a16="http://schemas.microsoft.com/office/drawing/2014/main" id="{A4FC7182-9405-4BAD-973E-38B7F8FAC951}"/>
              </a:ext>
            </a:extLst>
          </p:cNvPr>
          <p:cNvSpPr txBox="1"/>
          <p:nvPr>
            <p:custDataLst>
              <p:tags r:id="rId1"/>
            </p:custDataLst>
          </p:nvPr>
        </p:nvSpPr>
        <p:spPr>
          <a:xfrm>
            <a:off x="393966" y="1441036"/>
            <a:ext cx="3578632" cy="3653972"/>
          </a:xfrm>
          <a:prstGeom prst="rect">
            <a:avLst/>
          </a:prstGeom>
          <a:noFill/>
        </p:spPr>
        <p:txBody>
          <a:bodyPr wrap="square" lIns="0" tIns="0" rIns="0" bIns="0" rtlCol="0" anchor="t">
            <a:noAutofit/>
          </a:bodyPr>
          <a:lstStyle>
            <a:lvl1pPr marL="179388" indent="-180000" algn="l" rtl="0" eaLnBrk="1" fontAlgn="base" hangingPunct="1">
              <a:buClr>
                <a:srgbClr val="879BAA"/>
              </a:buClr>
              <a:buChar char="•"/>
            </a:lvl1pPr>
            <a:lvl2pPr marL="179388" indent="-180000" algn="l" rtl="0" eaLnBrk="1" fontAlgn="base" hangingPunct="1">
              <a:buClr>
                <a:srgbClr val="879BAA"/>
              </a:buClr>
              <a:buChar char="•"/>
            </a:lvl2pPr>
            <a:lvl3pPr marL="358775" indent="-180000" algn="l" rtl="0" eaLnBrk="1" fontAlgn="base" hangingPunct="1">
              <a:buClr>
                <a:srgbClr val="879BAA"/>
              </a:buClr>
              <a:buChar char="•"/>
            </a:lvl3pPr>
            <a:lvl4pPr marL="538163" indent="-180000" algn="l" rtl="0" eaLnBrk="1" fontAlgn="base" hangingPunct="1">
              <a:buClr>
                <a:srgbClr val="879BAA"/>
              </a:buClr>
              <a:buChar char="•"/>
            </a:lvl4pPr>
            <a:lvl5pPr marL="720000" indent="-180000" algn="l" rtl="0" eaLnBrk="1" fontAlgn="base" hangingPunct="1">
              <a:buClr>
                <a:srgbClr val="879BAA"/>
              </a:buClr>
              <a:buChar char="•"/>
            </a:lvl5pPr>
          </a:lstStyle>
          <a:p>
            <a:pPr>
              <a:lnSpc>
                <a:spcPct val="110000"/>
              </a:lnSpc>
              <a:spcAft>
                <a:spcPts val="1199"/>
              </a:spcAft>
              <a:buFont typeface="Arial" panose="020B0604020202020204" pitchFamily="34" charset="0"/>
              <a:buChar char="•"/>
            </a:pPr>
            <a:endParaRPr lang="en-US" sz="1799" dirty="0">
              <a:ea typeface="Arial Unicode MS"/>
              <a:cs typeface="Arial"/>
            </a:endParaRPr>
          </a:p>
          <a:p>
            <a:pPr>
              <a:lnSpc>
                <a:spcPct val="110000"/>
              </a:lnSpc>
              <a:spcAft>
                <a:spcPts val="1199"/>
              </a:spcAft>
              <a:buFont typeface="Arial" panose="020B0604020202020204" pitchFamily="34" charset="0"/>
              <a:buChar char="•"/>
            </a:pPr>
            <a:endParaRPr lang="en-US" sz="1799" dirty="0">
              <a:ea typeface="Arial Unicode MS"/>
              <a:cs typeface="Arial"/>
            </a:endParaRPr>
          </a:p>
          <a:p>
            <a:pPr>
              <a:lnSpc>
                <a:spcPct val="150000"/>
              </a:lnSpc>
            </a:pPr>
            <a:endParaRPr lang="en-US" sz="1799" dirty="0"/>
          </a:p>
          <a:p>
            <a:pPr>
              <a:lnSpc>
                <a:spcPct val="150000"/>
              </a:lnSpc>
              <a:buNone/>
            </a:pPr>
            <a:endParaRPr lang="en-US" sz="1599" dirty="0">
              <a:ea typeface="Arial Unicode MS"/>
              <a:cs typeface="Arial Unicode MS"/>
            </a:endParaRPr>
          </a:p>
        </p:txBody>
      </p:sp>
      <p:pic>
        <p:nvPicPr>
          <p:cNvPr id="2" name="Picture 1">
            <a:extLst>
              <a:ext uri="{FF2B5EF4-FFF2-40B4-BE49-F238E27FC236}">
                <a16:creationId xmlns:a16="http://schemas.microsoft.com/office/drawing/2014/main" id="{B1BA17A6-F8AD-4355-978E-7DCD1E5838B0}"/>
              </a:ext>
            </a:extLst>
          </p:cNvPr>
          <p:cNvPicPr>
            <a:picLocks noChangeAspect="1"/>
          </p:cNvPicPr>
          <p:nvPr/>
        </p:nvPicPr>
        <p:blipFill>
          <a:blip r:embed="rId4"/>
          <a:stretch>
            <a:fillRect/>
          </a:stretch>
        </p:blipFill>
        <p:spPr>
          <a:xfrm>
            <a:off x="2333921" y="1850056"/>
            <a:ext cx="8118743" cy="3852848"/>
          </a:xfrm>
          <a:prstGeom prst="rect">
            <a:avLst/>
          </a:prstGeom>
        </p:spPr>
      </p:pic>
      <p:sp>
        <p:nvSpPr>
          <p:cNvPr id="4" name="Fußzeilenplatzhalter 3">
            <a:extLst>
              <a:ext uri="{FF2B5EF4-FFF2-40B4-BE49-F238E27FC236}">
                <a16:creationId xmlns:a16="http://schemas.microsoft.com/office/drawing/2014/main" id="{FBAAC4A3-6363-4D4C-B6B3-F07D8D4A8515}"/>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5EC1CF78-523D-4470-A5AF-86DF98B9FFF0}"/>
              </a:ext>
            </a:extLst>
          </p:cNvPr>
          <p:cNvSpPr>
            <a:spLocks noGrp="1"/>
          </p:cNvSpPr>
          <p:nvPr>
            <p:ph type="sldNum" sz="quarter" idx="11"/>
          </p:nvPr>
        </p:nvSpPr>
        <p:spPr/>
        <p:txBody>
          <a:bodyPr/>
          <a:lstStyle/>
          <a:p>
            <a:r>
              <a:rPr lang="en-US"/>
              <a:t>Page </a:t>
            </a:r>
            <a:fld id="{15EBE321-CBB1-4E91-BD14-37C8D44326FB}" type="slidenum">
              <a:rPr lang="en-US" smtClean="0"/>
              <a:pPr/>
              <a:t>33</a:t>
            </a:fld>
            <a:endParaRPr lang="en-US" dirty="0"/>
          </a:p>
        </p:txBody>
      </p:sp>
    </p:spTree>
    <p:extLst>
      <p:ext uri="{BB962C8B-B14F-4D97-AF65-F5344CB8AC3E}">
        <p14:creationId xmlns:p14="http://schemas.microsoft.com/office/powerpoint/2010/main" val="37970260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CEF81D-3B55-47E5-94B9-C519906E5A08}"/>
              </a:ext>
            </a:extLst>
          </p:cNvPr>
          <p:cNvSpPr>
            <a:spLocks noGrp="1"/>
          </p:cNvSpPr>
          <p:nvPr>
            <p:ph type="title"/>
          </p:nvPr>
        </p:nvSpPr>
        <p:spPr/>
        <p:txBody>
          <a:bodyPr/>
          <a:lstStyle/>
          <a:p>
            <a:r>
              <a:rPr lang="en-US" dirty="0"/>
              <a:t>Disclaimer</a:t>
            </a:r>
          </a:p>
        </p:txBody>
      </p:sp>
      <p:sp>
        <p:nvSpPr>
          <p:cNvPr id="3" name="Content Placeholder">
            <a:extLst>
              <a:ext uri="{FF2B5EF4-FFF2-40B4-BE49-F238E27FC236}">
                <a16:creationId xmlns:a16="http://schemas.microsoft.com/office/drawing/2014/main" id="{536CB846-BF47-4D54-AA64-A816E2B1BA57}"/>
              </a:ext>
            </a:extLst>
          </p:cNvPr>
          <p:cNvSpPr>
            <a:spLocks noGrp="1"/>
          </p:cNvSpPr>
          <p:nvPr>
            <p:ph idx="1"/>
          </p:nvPr>
        </p:nvSpPr>
        <p:spPr>
          <a:xfrm>
            <a:off x="411162" y="1414800"/>
            <a:ext cx="9863235" cy="4752000"/>
          </a:xfrm>
        </p:spPr>
        <p:txBody>
          <a:bodyPr/>
          <a:lstStyle/>
          <a:p>
            <a:r>
              <a:rPr lang="en-US" dirty="0"/>
              <a:t>© Siemens 2021</a:t>
            </a:r>
          </a:p>
          <a:p>
            <a:endParaRPr lang="en-US" dirty="0"/>
          </a:p>
          <a:p>
            <a:r>
              <a:rPr lang="en-US" dirty="0"/>
              <a:t>Subject to changes and errors. The information given in this document only contains general descriptions and/or performance features which may not always specifically reflect those described, or which may undergo modification in the course of further development of the products. The requested performance features are binding only when they are expressly agreed upon in the concluded contract.</a:t>
            </a:r>
          </a:p>
          <a:p>
            <a:endParaRPr lang="en-US" dirty="0"/>
          </a:p>
          <a:p>
            <a:r>
              <a:rPr lang="en-US" dirty="0"/>
              <a:t>All product designations may be trademarks or other rights of </a:t>
            </a:r>
            <a:br>
              <a:rPr lang="en-US" dirty="0"/>
            </a:br>
            <a:r>
              <a:rPr lang="en-US" dirty="0"/>
              <a:t>Siemens AG, its affiliated companies or other companies whose use by third parties for their own purposes could violate the rights of the respective owner.</a:t>
            </a:r>
          </a:p>
        </p:txBody>
      </p:sp>
      <p:sp>
        <p:nvSpPr>
          <p:cNvPr id="4" name="Footer Placeholder">
            <a:extLst>
              <a:ext uri="{FF2B5EF4-FFF2-40B4-BE49-F238E27FC236}">
                <a16:creationId xmlns:a16="http://schemas.microsoft.com/office/drawing/2014/main" id="{AD6006ED-C279-47ED-B706-5853C56262D3}"/>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0FE0DE72-561C-4FBC-B46B-EC21C104D0C1}"/>
              </a:ext>
            </a:extLst>
          </p:cNvPr>
          <p:cNvSpPr>
            <a:spLocks noGrp="1"/>
          </p:cNvSpPr>
          <p:nvPr>
            <p:ph type="sldNum" sz="quarter" idx="11"/>
          </p:nvPr>
        </p:nvSpPr>
        <p:spPr/>
        <p:txBody>
          <a:bodyPr/>
          <a:lstStyle/>
          <a:p>
            <a:r>
              <a:rPr lang="en-US"/>
              <a:t>Page </a:t>
            </a:r>
            <a:fld id="{15EBE321-CBB1-4E91-BD14-37C8D44326FB}" type="slidenum">
              <a:rPr lang="en-US" smtClean="0"/>
              <a:pPr/>
              <a:t>34</a:t>
            </a:fld>
            <a:endParaRPr lang="en-US" dirty="0"/>
          </a:p>
        </p:txBody>
      </p:sp>
    </p:spTree>
    <p:extLst>
      <p:ext uri="{BB962C8B-B14F-4D97-AF65-F5344CB8AC3E}">
        <p14:creationId xmlns:p14="http://schemas.microsoft.com/office/powerpoint/2010/main" val="2435204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EF7BA6B8-2D49-49EE-AA38-401584ACB3E0}"/>
              </a:ext>
            </a:extLst>
          </p:cNvPr>
          <p:cNvSpPr>
            <a:spLocks noGrp="1"/>
          </p:cNvSpPr>
          <p:nvPr>
            <p:ph type="title"/>
          </p:nvPr>
        </p:nvSpPr>
        <p:spPr/>
        <p:txBody>
          <a:bodyPr/>
          <a:lstStyle/>
          <a:p>
            <a:r>
              <a:rPr lang="en-US" dirty="0"/>
              <a:t>Contact</a:t>
            </a:r>
          </a:p>
        </p:txBody>
      </p:sp>
      <p:sp>
        <p:nvSpPr>
          <p:cNvPr id="3" name="Subtitle">
            <a:extLst>
              <a:ext uri="{FF2B5EF4-FFF2-40B4-BE49-F238E27FC236}">
                <a16:creationId xmlns:a16="http://schemas.microsoft.com/office/drawing/2014/main" id="{A8C0B1B3-7902-4A0F-A274-1F5878B8197A}"/>
              </a:ext>
            </a:extLst>
          </p:cNvPr>
          <p:cNvSpPr>
            <a:spLocks noGrp="1"/>
          </p:cNvSpPr>
          <p:nvPr>
            <p:ph type="subTitle" idx="1"/>
          </p:nvPr>
        </p:nvSpPr>
        <p:spPr>
          <a:xfrm>
            <a:off x="1058400" y="2397324"/>
            <a:ext cx="4498875" cy="3409751"/>
          </a:xfrm>
        </p:spPr>
        <p:txBody>
          <a:bodyPr/>
          <a:lstStyle/>
          <a:p>
            <a:r>
              <a:rPr lang="en-US" dirty="0"/>
              <a:t>Published by Siemens AG</a:t>
            </a:r>
          </a:p>
          <a:p>
            <a:pPr lvl="1"/>
            <a:r>
              <a:rPr lang="en-US" dirty="0"/>
              <a:t>Dr. Andreas Litzinger</a:t>
            </a:r>
          </a:p>
          <a:p>
            <a:r>
              <a:rPr lang="en-US" dirty="0"/>
              <a:t>Senior Key Expert “Wide Area and Grid Measurements”</a:t>
            </a:r>
          </a:p>
          <a:p>
            <a:r>
              <a:rPr lang="en-US" dirty="0"/>
              <a:t>Product Owner SIGUARD PDP</a:t>
            </a:r>
            <a:br>
              <a:rPr lang="en-US" dirty="0"/>
            </a:br>
            <a:endParaRPr lang="en-US" dirty="0"/>
          </a:p>
          <a:p>
            <a:r>
              <a:rPr lang="en-US" dirty="0"/>
              <a:t>SI DG EA-P&amp;R DE-HP </a:t>
            </a:r>
          </a:p>
          <a:p>
            <a:r>
              <a:rPr lang="en-US" dirty="0" err="1"/>
              <a:t>Humboldtstr</a:t>
            </a:r>
            <a:r>
              <a:rPr lang="en-US" dirty="0"/>
              <a:t>. 59</a:t>
            </a:r>
            <a:br>
              <a:rPr lang="en-US" dirty="0"/>
            </a:br>
            <a:r>
              <a:rPr lang="en-US" dirty="0"/>
              <a:t>90765 </a:t>
            </a:r>
            <a:r>
              <a:rPr lang="en-US" dirty="0" err="1"/>
              <a:t>Nürnberg</a:t>
            </a:r>
            <a:br>
              <a:rPr lang="en-US" dirty="0"/>
            </a:br>
            <a:r>
              <a:rPr lang="en-US" dirty="0"/>
              <a:t>Germany</a:t>
            </a:r>
          </a:p>
          <a:p>
            <a:pPr lvl="1"/>
            <a:r>
              <a:rPr lang="en-US" dirty="0"/>
              <a:t>Mobile +49 172 826 8876</a:t>
            </a:r>
          </a:p>
          <a:p>
            <a:endParaRPr lang="en-US" dirty="0"/>
          </a:p>
          <a:p>
            <a:pPr lvl="1"/>
            <a:r>
              <a:rPr lang="en-US" dirty="0"/>
              <a:t>E-mail </a:t>
            </a:r>
            <a:r>
              <a:rPr lang="en-US" dirty="0">
                <a:hlinkClick r:id="rId2"/>
              </a:rPr>
              <a:t>andreas.Litzinger@siemens.com</a:t>
            </a:r>
            <a:endParaRPr lang="en-US" dirty="0"/>
          </a:p>
        </p:txBody>
      </p:sp>
      <p:sp>
        <p:nvSpPr>
          <p:cNvPr id="2" name="Footer Placeholder">
            <a:extLst>
              <a:ext uri="{FF2B5EF4-FFF2-40B4-BE49-F238E27FC236}">
                <a16:creationId xmlns:a16="http://schemas.microsoft.com/office/drawing/2014/main" id="{7D86EBFB-CE6A-4758-896A-AAD8E1D08CC8}"/>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6" name="Subtitle">
            <a:extLst>
              <a:ext uri="{FF2B5EF4-FFF2-40B4-BE49-F238E27FC236}">
                <a16:creationId xmlns:a16="http://schemas.microsoft.com/office/drawing/2014/main" id="{E74D0C61-03D5-47DF-8DC9-560CED6BD92F}"/>
              </a:ext>
            </a:extLst>
          </p:cNvPr>
          <p:cNvSpPr txBox="1">
            <a:spLocks/>
          </p:cNvSpPr>
          <p:nvPr/>
        </p:nvSpPr>
        <p:spPr>
          <a:xfrm>
            <a:off x="5782800" y="2397324"/>
            <a:ext cx="4491600" cy="3409751"/>
          </a:xfrm>
          <a:prstGeom prst="rect">
            <a:avLst/>
          </a:prstGeom>
        </p:spPr>
        <p:txBody>
          <a:bodyPr vert="horz" lIns="0" tIns="108000" rIns="0" bIns="0" rtlCol="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1400" b="1" kern="1200">
                <a:solidFill>
                  <a:schemeClr val="tx1"/>
                </a:solidFill>
                <a:latin typeface="+mn-lt"/>
                <a:ea typeface="+mn-ea"/>
                <a:cs typeface="+mn-cs"/>
              </a:defRPr>
            </a:lvl2pPr>
            <a:lvl3pPr marL="18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b="0" kern="1200">
                <a:solidFill>
                  <a:schemeClr val="tx1"/>
                </a:solidFill>
                <a:latin typeface="+mn-lt"/>
                <a:ea typeface="+mn-ea"/>
                <a:cs typeface="+mn-cs"/>
              </a:defRPr>
            </a:lvl3pPr>
            <a:lvl4pPr marL="36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b="1" kern="1200">
                <a:solidFill>
                  <a:schemeClr val="tx1"/>
                </a:solidFill>
                <a:latin typeface="+mn-lt"/>
                <a:ea typeface="+mn-ea"/>
                <a:cs typeface="+mn-cs"/>
              </a:defRPr>
            </a:lvl5pPr>
            <a:lvl6pPr marL="54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6pPr>
            <a:lvl7pPr marL="54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b="1" kern="1200">
                <a:solidFill>
                  <a:schemeClr val="tx1"/>
                </a:solidFill>
                <a:latin typeface="+mn-lt"/>
                <a:ea typeface="+mn-ea"/>
                <a:cs typeface="+mn-cs"/>
              </a:defRPr>
            </a:lvl7pPr>
            <a:lvl8pPr marL="72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0"/>
              </a:spcBef>
              <a:spcAft>
                <a:spcPts val="0"/>
              </a:spcAft>
              <a:buClr>
                <a:schemeClr val="accent1"/>
              </a:buClr>
              <a:buFont typeface="Arial" panose="020B0604020202020204" pitchFamily="34" charset="0"/>
              <a:buChar char="•"/>
              <a:defRPr sz="1400" b="1" kern="1200">
                <a:solidFill>
                  <a:schemeClr val="tx1"/>
                </a:solidFill>
                <a:latin typeface="+mn-lt"/>
                <a:ea typeface="+mn-ea"/>
                <a:cs typeface="+mn-cs"/>
              </a:defRPr>
            </a:lvl9pPr>
          </a:lstStyle>
          <a:p>
            <a:pPr lvl="1"/>
            <a:endParaRPr lang="en-US" dirty="0"/>
          </a:p>
          <a:p>
            <a:pPr lvl="1"/>
            <a:r>
              <a:rPr lang="en-US" dirty="0"/>
              <a:t>José Malagon</a:t>
            </a:r>
          </a:p>
          <a:p>
            <a:r>
              <a:rPr lang="en-US" dirty="0"/>
              <a:t>Promotor “Wide Area Monitoring, Protection and Control”</a:t>
            </a:r>
            <a:br>
              <a:rPr lang="en-US" dirty="0"/>
            </a:br>
            <a:endParaRPr lang="en-US" dirty="0"/>
          </a:p>
          <a:p>
            <a:endParaRPr lang="en-US" dirty="0"/>
          </a:p>
          <a:p>
            <a:r>
              <a:rPr lang="en-US" dirty="0"/>
              <a:t>SI DG EA-P&amp;R DE-HP </a:t>
            </a:r>
          </a:p>
          <a:p>
            <a:r>
              <a:rPr lang="en-US" dirty="0" err="1"/>
              <a:t>Humboldtstr</a:t>
            </a:r>
            <a:r>
              <a:rPr lang="en-US" dirty="0"/>
              <a:t>. 59</a:t>
            </a:r>
            <a:br>
              <a:rPr lang="en-US" dirty="0"/>
            </a:br>
            <a:r>
              <a:rPr lang="en-US" dirty="0"/>
              <a:t>90765 </a:t>
            </a:r>
            <a:r>
              <a:rPr lang="en-US" dirty="0" err="1"/>
              <a:t>Nürnberg</a:t>
            </a:r>
            <a:br>
              <a:rPr lang="en-US" dirty="0"/>
            </a:br>
            <a:r>
              <a:rPr lang="en-US" dirty="0"/>
              <a:t>Germany</a:t>
            </a:r>
          </a:p>
          <a:p>
            <a:pPr lvl="1"/>
            <a:r>
              <a:rPr lang="en-US" dirty="0"/>
              <a:t>Mobile 	+49 (172) 1534595</a:t>
            </a:r>
          </a:p>
          <a:p>
            <a:pPr lvl="1"/>
            <a:br>
              <a:rPr lang="en-US" dirty="0"/>
            </a:br>
            <a:r>
              <a:rPr lang="en-US" dirty="0"/>
              <a:t>E-mail </a:t>
            </a:r>
            <a:r>
              <a:rPr lang="en-US" dirty="0">
                <a:hlinkClick r:id="rId3"/>
              </a:rPr>
              <a:t>jose.malagon@siemens.com</a:t>
            </a:r>
            <a:endParaRPr lang="en-US" dirty="0"/>
          </a:p>
        </p:txBody>
      </p:sp>
      <p:sp>
        <p:nvSpPr>
          <p:cNvPr id="4" name="Foliennummernplatzhalter 3">
            <a:extLst>
              <a:ext uri="{FF2B5EF4-FFF2-40B4-BE49-F238E27FC236}">
                <a16:creationId xmlns:a16="http://schemas.microsoft.com/office/drawing/2014/main" id="{F0BF8DA3-4C43-4377-B258-7A59908FFBF3}"/>
              </a:ext>
            </a:extLst>
          </p:cNvPr>
          <p:cNvSpPr>
            <a:spLocks noGrp="1"/>
          </p:cNvSpPr>
          <p:nvPr>
            <p:ph type="sldNum" sz="quarter" idx="11"/>
          </p:nvPr>
        </p:nvSpPr>
        <p:spPr/>
        <p:txBody>
          <a:bodyPr/>
          <a:lstStyle/>
          <a:p>
            <a:r>
              <a:rPr lang="en-US"/>
              <a:t>Page </a:t>
            </a:r>
            <a:fld id="{15EBE321-CBB1-4E91-BD14-37C8D44326FB}" type="slidenum">
              <a:rPr lang="en-US" smtClean="0"/>
              <a:pPr/>
              <a:t>35</a:t>
            </a:fld>
            <a:endParaRPr lang="en-US" dirty="0"/>
          </a:p>
        </p:txBody>
      </p:sp>
    </p:spTree>
    <p:extLst>
      <p:ext uri="{BB962C8B-B14F-4D97-AF65-F5344CB8AC3E}">
        <p14:creationId xmlns:p14="http://schemas.microsoft.com/office/powerpoint/2010/main" val="304408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A7942B6-5A78-4AAA-AFAC-92E6AA2307EE}"/>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4" name="Objekt 3" hidden="1">
                        <a:extLst>
                          <a:ext uri="{FF2B5EF4-FFF2-40B4-BE49-F238E27FC236}">
                            <a16:creationId xmlns:a16="http://schemas.microsoft.com/office/drawing/2014/main" id="{EA7942B6-5A78-4AAA-AFAC-92E6AA2307EE}"/>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204B1AE-0EE9-4876-BC7E-C479982C1F14}"/>
              </a:ext>
            </a:extLst>
          </p:cNvPr>
          <p:cNvSpPr/>
          <p:nvPr>
            <p:custDataLst>
              <p:tags r:id="rId2"/>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199" b="1" dirty="0">
              <a:ea typeface="+mj-ea"/>
              <a:cs typeface="Arial" panose="020B0604020202020204" pitchFamily="34" charset="0"/>
              <a:sym typeface="Arial" panose="020B0604020202020204" pitchFamily="34" charset="0"/>
            </a:endParaRPr>
          </a:p>
        </p:txBody>
      </p:sp>
      <p:sp>
        <p:nvSpPr>
          <p:cNvPr id="3" name="Titel 2"/>
          <p:cNvSpPr>
            <a:spLocks noGrp="1"/>
          </p:cNvSpPr>
          <p:nvPr>
            <p:ph type="title"/>
          </p:nvPr>
        </p:nvSpPr>
        <p:spPr/>
        <p:txBody>
          <a:bodyPr/>
          <a:lstStyle/>
          <a:p>
            <a:r>
              <a:rPr lang="de-DE" dirty="0"/>
              <a:t>SIGUARD PDP</a:t>
            </a:r>
            <a:br>
              <a:rPr lang="de-DE" dirty="0"/>
            </a:br>
            <a:r>
              <a:rPr lang="de-DE" dirty="0"/>
              <a:t>Highlights</a:t>
            </a:r>
          </a:p>
        </p:txBody>
      </p:sp>
      <p:sp>
        <p:nvSpPr>
          <p:cNvPr id="6" name="Inhaltsplatzhalter 3"/>
          <p:cNvSpPr txBox="1">
            <a:spLocks/>
          </p:cNvSpPr>
          <p:nvPr/>
        </p:nvSpPr>
        <p:spPr>
          <a:xfrm>
            <a:off x="626736" y="1413925"/>
            <a:ext cx="10939023"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50000"/>
              </a:lnSpc>
            </a:pPr>
            <a:r>
              <a:rPr lang="en-US" sz="3198" kern="0" dirty="0"/>
              <a:t>SIGUARD PDP </a:t>
            </a:r>
            <a:br>
              <a:rPr lang="en-US" sz="3198" kern="0" dirty="0"/>
            </a:br>
            <a:r>
              <a:rPr lang="en-US" sz="1999" kern="0" dirty="0"/>
              <a:t>is a </a:t>
            </a:r>
          </a:p>
          <a:p>
            <a:pPr algn="ctr">
              <a:lnSpc>
                <a:spcPct val="150000"/>
              </a:lnSpc>
            </a:pPr>
            <a:r>
              <a:rPr lang="en-US" sz="2799" i="1" kern="0" dirty="0"/>
              <a:t>scalable</a:t>
            </a:r>
            <a:r>
              <a:rPr lang="en-US" sz="2799" kern="0" dirty="0"/>
              <a:t>, </a:t>
            </a:r>
          </a:p>
          <a:p>
            <a:pPr algn="ctr">
              <a:lnSpc>
                <a:spcPct val="150000"/>
              </a:lnSpc>
            </a:pPr>
            <a:r>
              <a:rPr lang="en-US" sz="2799" i="1" kern="0" dirty="0"/>
              <a:t>fully integrated,</a:t>
            </a:r>
          </a:p>
          <a:p>
            <a:pPr algn="ctr">
              <a:lnSpc>
                <a:spcPct val="150000"/>
              </a:lnSpc>
            </a:pPr>
            <a:r>
              <a:rPr lang="en-US" sz="2799" i="1" kern="0" dirty="0"/>
              <a:t>worldwide used </a:t>
            </a:r>
            <a:br>
              <a:rPr lang="en-US" sz="3198" i="1" kern="0" dirty="0"/>
            </a:br>
            <a:r>
              <a:rPr lang="en-US" sz="1999" kern="0" dirty="0"/>
              <a:t>solution for </a:t>
            </a:r>
          </a:p>
          <a:p>
            <a:pPr algn="ctr">
              <a:lnSpc>
                <a:spcPct val="150000"/>
              </a:lnSpc>
            </a:pPr>
            <a:r>
              <a:rPr lang="en-US" sz="2799" kern="0" dirty="0"/>
              <a:t>Wide Area Monitoring, Protection and Control (WAMPAC)</a:t>
            </a:r>
          </a:p>
          <a:p>
            <a:endParaRPr lang="en-US" sz="1799" kern="0" dirty="0"/>
          </a:p>
        </p:txBody>
      </p:sp>
      <p:sp>
        <p:nvSpPr>
          <p:cNvPr id="7" name="Fußzeilenplatzhalter 6">
            <a:extLst>
              <a:ext uri="{FF2B5EF4-FFF2-40B4-BE49-F238E27FC236}">
                <a16:creationId xmlns:a16="http://schemas.microsoft.com/office/drawing/2014/main" id="{A4619ABA-08B6-432C-9457-D3ACDCC11523}"/>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BE99A6C6-99B4-4BD3-8820-0668265C8732}"/>
              </a:ext>
            </a:extLst>
          </p:cNvPr>
          <p:cNvSpPr>
            <a:spLocks noGrp="1"/>
          </p:cNvSpPr>
          <p:nvPr>
            <p:ph type="sldNum" sz="quarter" idx="11"/>
          </p:nvPr>
        </p:nvSpPr>
        <p:spPr/>
        <p:txBody>
          <a:bodyPr/>
          <a:lstStyle/>
          <a:p>
            <a:r>
              <a:rPr lang="en-US"/>
              <a:t>Page </a:t>
            </a:r>
            <a:fld id="{15EBE321-CBB1-4E91-BD14-37C8D44326FB}" type="slidenum">
              <a:rPr lang="en-US" smtClean="0"/>
              <a:pPr/>
              <a:t>4</a:t>
            </a:fld>
            <a:endParaRPr lang="en-US" dirty="0"/>
          </a:p>
        </p:txBody>
      </p:sp>
    </p:spTree>
    <p:extLst>
      <p:ext uri="{BB962C8B-B14F-4D97-AF65-F5344CB8AC3E}">
        <p14:creationId xmlns:p14="http://schemas.microsoft.com/office/powerpoint/2010/main" val="20938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A7942B6-5A78-4AAA-AFAC-92E6AA2307EE}"/>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4" name="Objekt 3" hidden="1">
                        <a:extLst>
                          <a:ext uri="{FF2B5EF4-FFF2-40B4-BE49-F238E27FC236}">
                            <a16:creationId xmlns:a16="http://schemas.microsoft.com/office/drawing/2014/main" id="{EA7942B6-5A78-4AAA-AFAC-92E6AA2307EE}"/>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204B1AE-0EE9-4876-BC7E-C479982C1F14}"/>
              </a:ext>
            </a:extLst>
          </p:cNvPr>
          <p:cNvSpPr/>
          <p:nvPr>
            <p:custDataLst>
              <p:tags r:id="rId2"/>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199" b="1" dirty="0">
              <a:ea typeface="+mj-ea"/>
              <a:cs typeface="Arial" panose="020B0604020202020204" pitchFamily="34" charset="0"/>
              <a:sym typeface="Arial" panose="020B0604020202020204" pitchFamily="34" charset="0"/>
            </a:endParaRPr>
          </a:p>
        </p:txBody>
      </p:sp>
      <p:sp>
        <p:nvSpPr>
          <p:cNvPr id="3" name="Titel 2"/>
          <p:cNvSpPr>
            <a:spLocks noGrp="1"/>
          </p:cNvSpPr>
          <p:nvPr>
            <p:ph type="title"/>
          </p:nvPr>
        </p:nvSpPr>
        <p:spPr/>
        <p:txBody>
          <a:bodyPr/>
          <a:lstStyle/>
          <a:p>
            <a:r>
              <a:rPr lang="de-DE" dirty="0"/>
              <a:t>SIGUARD PDP</a:t>
            </a:r>
            <a:br>
              <a:rPr lang="de-DE" dirty="0"/>
            </a:br>
            <a:r>
              <a:rPr lang="de-DE" dirty="0"/>
              <a:t>Highlights</a:t>
            </a:r>
          </a:p>
        </p:txBody>
      </p:sp>
      <p:sp>
        <p:nvSpPr>
          <p:cNvPr id="6" name="Inhaltsplatzhalter 3"/>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Scalable</a:t>
            </a:r>
          </a:p>
          <a:p>
            <a:pPr marL="644203" lvl="2" indent="-285607">
              <a:buFont typeface="Arial" panose="020B0604020202020204" pitchFamily="34" charset="0"/>
              <a:buChar char="•"/>
            </a:pPr>
            <a:r>
              <a:rPr lang="en-US" sz="1799" kern="0" dirty="0"/>
              <a:t>Small substation data concentrator, small number of PMU (~ 10)</a:t>
            </a:r>
          </a:p>
          <a:p>
            <a:pPr marL="644203" lvl="2" indent="-285607">
              <a:buFont typeface="Arial" panose="020B0604020202020204" pitchFamily="34" charset="0"/>
              <a:buChar char="•"/>
            </a:pPr>
            <a:r>
              <a:rPr lang="en-US" sz="1799" kern="0" dirty="0"/>
              <a:t>Regional data concentrator, mid number of PMU (~ 50)</a:t>
            </a:r>
          </a:p>
          <a:p>
            <a:pPr marL="644203" lvl="2" indent="-285607">
              <a:buFont typeface="Arial" panose="020B0604020202020204" pitchFamily="34" charset="0"/>
              <a:buChar char="•"/>
            </a:pPr>
            <a:r>
              <a:rPr lang="en-US" sz="1799" kern="0" dirty="0"/>
              <a:t>Regional monitoring system with applications, with or without redundancy</a:t>
            </a:r>
          </a:p>
          <a:p>
            <a:pPr marL="644203" lvl="2" indent="-285607">
              <a:buFont typeface="Arial" panose="020B0604020202020204" pitchFamily="34" charset="0"/>
              <a:buChar char="•"/>
            </a:pPr>
            <a:r>
              <a:rPr lang="en-US" sz="1799" kern="0" dirty="0"/>
              <a:t>National monitoring system with applications, single site, high number of PMU (~ 250), with or without redundancy</a:t>
            </a:r>
          </a:p>
          <a:p>
            <a:pPr marL="644203" lvl="2" indent="-285607">
              <a:buFont typeface="Arial" panose="020B0604020202020204" pitchFamily="34" charset="0"/>
              <a:buChar char="•"/>
            </a:pPr>
            <a:r>
              <a:rPr lang="en-US" sz="1799" kern="0" dirty="0"/>
              <a:t>National monitoring system with applications, with data maintenance, main, backup and development site (multisite), bulk number of PMU (&gt; 600), mixed redundant and non-redundant sites</a:t>
            </a:r>
          </a:p>
          <a:p>
            <a:pPr marL="644203" lvl="2" indent="-285607">
              <a:buFont typeface="Arial" panose="020B0604020202020204" pitchFamily="34" charset="0"/>
              <a:buChar char="•"/>
            </a:pPr>
            <a:r>
              <a:rPr lang="en-US" sz="1799" kern="0" dirty="0"/>
              <a:t>Wide Area Protection with redundancy</a:t>
            </a:r>
          </a:p>
          <a:p>
            <a:pPr lvl="2" indent="0">
              <a:buNone/>
            </a:pPr>
            <a:endParaRPr lang="en-US" sz="1799" kern="0" dirty="0"/>
          </a:p>
          <a:p>
            <a:pPr lvl="2" indent="0">
              <a:buNone/>
            </a:pPr>
            <a:r>
              <a:rPr lang="en-US" sz="1799" kern="0" dirty="0"/>
              <a:t>All these projects use same software package. Software license structure is designed to allow pricing according to functions used.</a:t>
            </a:r>
          </a:p>
          <a:p>
            <a:pPr lvl="2" indent="0" algn="ctr">
              <a:buNone/>
            </a:pPr>
            <a:r>
              <a:rPr lang="en-US" sz="4398" kern="0" dirty="0"/>
              <a:t>Pay what you need</a:t>
            </a:r>
          </a:p>
        </p:txBody>
      </p:sp>
      <p:sp>
        <p:nvSpPr>
          <p:cNvPr id="5" name="Fußzeilenplatzhalter 4">
            <a:extLst>
              <a:ext uri="{FF2B5EF4-FFF2-40B4-BE49-F238E27FC236}">
                <a16:creationId xmlns:a16="http://schemas.microsoft.com/office/drawing/2014/main" id="{D0E56A42-5F23-48AB-9B65-62E4DFC092C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04F10F57-DB69-4ED9-8F81-E62ED060B344}"/>
              </a:ext>
            </a:extLst>
          </p:cNvPr>
          <p:cNvSpPr>
            <a:spLocks noGrp="1"/>
          </p:cNvSpPr>
          <p:nvPr>
            <p:ph type="sldNum" sz="quarter" idx="11"/>
          </p:nvPr>
        </p:nvSpPr>
        <p:spPr/>
        <p:txBody>
          <a:bodyPr/>
          <a:lstStyle/>
          <a:p>
            <a:r>
              <a:rPr lang="en-US"/>
              <a:t>Page </a:t>
            </a:r>
            <a:fld id="{15EBE321-CBB1-4E91-BD14-37C8D44326FB}" type="slidenum">
              <a:rPr lang="en-US" smtClean="0"/>
              <a:pPr/>
              <a:t>5</a:t>
            </a:fld>
            <a:endParaRPr lang="en-US" dirty="0"/>
          </a:p>
        </p:txBody>
      </p:sp>
    </p:spTree>
    <p:extLst>
      <p:ext uri="{BB962C8B-B14F-4D97-AF65-F5344CB8AC3E}">
        <p14:creationId xmlns:p14="http://schemas.microsoft.com/office/powerpoint/2010/main" val="28853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1000"/>
                                        <p:tgtEl>
                                          <p:spTgt spid="6">
                                            <p:txEl>
                                              <p:pRg st="9" end="9"/>
                                            </p:txEl>
                                          </p:spTgt>
                                        </p:tgtEl>
                                      </p:cBhvr>
                                    </p:animEffect>
                                    <p:anim calcmode="lin" valueType="num">
                                      <p:cBhvr>
                                        <p:cTn id="4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A7942B6-5A78-4AAA-AFAC-92E6AA2307EE}"/>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Folie" r:id="rId4" imgW="338" imgH="338" progId="TCLayout.ActiveDocument.1">
                  <p:embed/>
                </p:oleObj>
              </mc:Choice>
              <mc:Fallback>
                <p:oleObj name="think-cell Folie" r:id="rId4" imgW="338" imgH="338" progId="TCLayout.ActiveDocument.1">
                  <p:embed/>
                  <p:pic>
                    <p:nvPicPr>
                      <p:cNvPr id="4" name="Objekt 3" hidden="1">
                        <a:extLst>
                          <a:ext uri="{FF2B5EF4-FFF2-40B4-BE49-F238E27FC236}">
                            <a16:creationId xmlns:a16="http://schemas.microsoft.com/office/drawing/2014/main" id="{EA7942B6-5A78-4AAA-AFAC-92E6AA2307EE}"/>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204B1AE-0EE9-4876-BC7E-C479982C1F14}"/>
              </a:ext>
            </a:extLst>
          </p:cNvPr>
          <p:cNvSpPr/>
          <p:nvPr>
            <p:custDataLst>
              <p:tags r:id="rId2"/>
            </p:custDataLst>
          </p:nvPr>
        </p:nvSpPr>
        <p:spPr bwMode="auto">
          <a:xfrm>
            <a:off x="0" y="1785"/>
            <a:ext cx="158667" cy="15866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199" b="1" dirty="0">
              <a:ea typeface="+mj-ea"/>
              <a:cs typeface="Arial" panose="020B0604020202020204" pitchFamily="34" charset="0"/>
              <a:sym typeface="Arial" panose="020B0604020202020204" pitchFamily="34" charset="0"/>
            </a:endParaRPr>
          </a:p>
        </p:txBody>
      </p:sp>
      <p:sp>
        <p:nvSpPr>
          <p:cNvPr id="3" name="Titel 2"/>
          <p:cNvSpPr>
            <a:spLocks noGrp="1"/>
          </p:cNvSpPr>
          <p:nvPr>
            <p:ph type="title"/>
          </p:nvPr>
        </p:nvSpPr>
        <p:spPr/>
        <p:txBody>
          <a:bodyPr/>
          <a:lstStyle/>
          <a:p>
            <a:r>
              <a:rPr lang="de-DE" dirty="0"/>
              <a:t>SIGUARD PDP</a:t>
            </a:r>
            <a:br>
              <a:rPr lang="de-DE" dirty="0"/>
            </a:br>
            <a:r>
              <a:rPr lang="de-DE" dirty="0"/>
              <a:t>Highlights</a:t>
            </a:r>
          </a:p>
        </p:txBody>
      </p:sp>
      <p:sp>
        <p:nvSpPr>
          <p:cNvPr id="6" name="Inhaltsplatzhalter 3"/>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Scalable</a:t>
            </a:r>
          </a:p>
          <a:p>
            <a:pPr marL="644203" lvl="2" indent="-285607">
              <a:buFont typeface="Arial" panose="020B0604020202020204" pitchFamily="34" charset="0"/>
              <a:buChar char="•"/>
            </a:pPr>
            <a:r>
              <a:rPr lang="en-US" sz="1799" kern="0" dirty="0"/>
              <a:t>Easy start into Wide Area Monitoring with simple data concentrator with integrated MMI </a:t>
            </a:r>
          </a:p>
          <a:p>
            <a:pPr marL="644203" lvl="2" indent="-285607">
              <a:buFont typeface="Arial" panose="020B0604020202020204" pitchFamily="34" charset="0"/>
              <a:buChar char="•"/>
            </a:pPr>
            <a:r>
              <a:rPr lang="en-US" sz="1799" kern="0" dirty="0"/>
              <a:t>Extension of existing system just needs additional software license, no additional installation or integration effort necessary</a:t>
            </a:r>
          </a:p>
          <a:p>
            <a:pPr lvl="2" indent="0" algn="ctr">
              <a:buNone/>
            </a:pPr>
            <a:r>
              <a:rPr lang="en-US" sz="3998" kern="0" dirty="0"/>
              <a:t>Grows with your requirements</a:t>
            </a:r>
          </a:p>
          <a:p>
            <a:pPr lvl="2" indent="0">
              <a:buNone/>
            </a:pPr>
            <a:endParaRPr lang="en-US" sz="1999" kern="0" dirty="0"/>
          </a:p>
          <a:p>
            <a:pPr marL="644203" lvl="2" indent="-285607"/>
            <a:r>
              <a:rPr lang="en-US" sz="1999" kern="0" dirty="0"/>
              <a:t>Easy-to-use workflow to reduce upgrade costs for new functionalities provided with new versions</a:t>
            </a:r>
          </a:p>
          <a:p>
            <a:pPr lvl="2" indent="0" algn="ctr">
              <a:buNone/>
            </a:pPr>
            <a:r>
              <a:rPr lang="en-US" sz="3998" kern="0" dirty="0"/>
              <a:t>Supports evergreen concept</a:t>
            </a:r>
          </a:p>
          <a:p>
            <a:pPr marL="644203" lvl="2" indent="-285607">
              <a:buFont typeface="Arial" panose="020B0604020202020204" pitchFamily="34" charset="0"/>
              <a:buChar char="•"/>
            </a:pPr>
            <a:endParaRPr lang="en-US" sz="1799" kern="0" dirty="0"/>
          </a:p>
        </p:txBody>
      </p:sp>
      <p:sp>
        <p:nvSpPr>
          <p:cNvPr id="5" name="Fußzeilenplatzhalter 4">
            <a:extLst>
              <a:ext uri="{FF2B5EF4-FFF2-40B4-BE49-F238E27FC236}">
                <a16:creationId xmlns:a16="http://schemas.microsoft.com/office/drawing/2014/main" id="{666BC292-D0DA-4C60-93E2-D1A8A205B5FF}"/>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7" name="Foliennummernplatzhalter 6">
            <a:extLst>
              <a:ext uri="{FF2B5EF4-FFF2-40B4-BE49-F238E27FC236}">
                <a16:creationId xmlns:a16="http://schemas.microsoft.com/office/drawing/2014/main" id="{5C59FDB1-2FCE-4373-9E41-7EF40CF98247}"/>
              </a:ext>
            </a:extLst>
          </p:cNvPr>
          <p:cNvSpPr>
            <a:spLocks noGrp="1"/>
          </p:cNvSpPr>
          <p:nvPr>
            <p:ph type="sldNum" sz="quarter" idx="11"/>
          </p:nvPr>
        </p:nvSpPr>
        <p:spPr/>
        <p:txBody>
          <a:bodyPr/>
          <a:lstStyle/>
          <a:p>
            <a:r>
              <a:rPr lang="en-US"/>
              <a:t>Page </a:t>
            </a:r>
            <a:fld id="{15EBE321-CBB1-4E91-BD14-37C8D44326FB}" type="slidenum">
              <a:rPr lang="en-US" smtClean="0"/>
              <a:pPr/>
              <a:t>6</a:t>
            </a:fld>
            <a:endParaRPr lang="en-US" dirty="0"/>
          </a:p>
        </p:txBody>
      </p:sp>
    </p:spTree>
    <p:extLst>
      <p:ext uri="{BB962C8B-B14F-4D97-AF65-F5344CB8AC3E}">
        <p14:creationId xmlns:p14="http://schemas.microsoft.com/office/powerpoint/2010/main" val="38679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1000"/>
                                        <p:tgtEl>
                                          <p:spTgt spid="6">
                                            <p:txEl>
                                              <p:pRg st="6" end="6"/>
                                            </p:txEl>
                                          </p:spTgt>
                                        </p:tgtEl>
                                      </p:cBhvr>
                                    </p:animEffect>
                                    <p:anim calcmode="lin" valueType="num">
                                      <p:cBhvr>
                                        <p:cTn id="3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84CD4-E3CD-4CFC-99D8-D2B7AA7F6B20}"/>
              </a:ext>
            </a:extLst>
          </p:cNvPr>
          <p:cNvSpPr>
            <a:spLocks noGrp="1"/>
          </p:cNvSpPr>
          <p:nvPr>
            <p:ph type="title"/>
          </p:nvPr>
        </p:nvSpPr>
        <p:spPr/>
        <p:txBody>
          <a:bodyPr/>
          <a:lstStyle/>
          <a:p>
            <a:r>
              <a:rPr lang="de-DE" dirty="0"/>
              <a:t>SIGUARD PDP</a:t>
            </a:r>
            <a:br>
              <a:rPr lang="de-DE" dirty="0"/>
            </a:br>
            <a:r>
              <a:rPr lang="de-DE" dirty="0"/>
              <a:t>Components</a:t>
            </a:r>
            <a:endParaRPr lang="en-US" dirty="0"/>
          </a:p>
        </p:txBody>
      </p:sp>
      <p:sp>
        <p:nvSpPr>
          <p:cNvPr id="3" name="Inhaltsplatzhalter 3">
            <a:extLst>
              <a:ext uri="{FF2B5EF4-FFF2-40B4-BE49-F238E27FC236}">
                <a16:creationId xmlns:a16="http://schemas.microsoft.com/office/drawing/2014/main" id="{C484DDAD-804F-42F1-9DBD-91442189A9C7}"/>
              </a:ext>
            </a:extLst>
          </p:cNvPr>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Fully integrated</a:t>
            </a:r>
          </a:p>
          <a:p>
            <a:pPr marL="644203" lvl="2" indent="-285607">
              <a:buFont typeface="Arial" panose="020B0604020202020204" pitchFamily="34" charset="0"/>
              <a:buChar char="•"/>
            </a:pPr>
            <a:r>
              <a:rPr lang="en-US" sz="1799" kern="0" dirty="0"/>
              <a:t>All functions needed for all use cases are integrated in SIGUARD PDP:</a:t>
            </a:r>
          </a:p>
          <a:p>
            <a:pPr marL="1002798" lvl="4" indent="-285607">
              <a:buFont typeface="Arial" panose="020B0604020202020204" pitchFamily="34" charset="0"/>
              <a:buChar char="•"/>
            </a:pPr>
            <a:r>
              <a:rPr lang="en-US" sz="1799" kern="0" dirty="0"/>
              <a:t>Phasor data concentrator</a:t>
            </a:r>
          </a:p>
          <a:p>
            <a:pPr marL="1002798" lvl="4" indent="-285607">
              <a:buFont typeface="Arial" panose="020B0604020202020204" pitchFamily="34" charset="0"/>
              <a:buChar char="•"/>
            </a:pPr>
            <a:r>
              <a:rPr lang="en-US" sz="1799" kern="0" dirty="0"/>
              <a:t>Integrated </a:t>
            </a:r>
            <a:r>
              <a:rPr lang="en-US" sz="1799" i="1" kern="0" dirty="0"/>
              <a:t>online archive </a:t>
            </a:r>
            <a:r>
              <a:rPr lang="en-US" sz="1799" kern="0" dirty="0"/>
              <a:t>solution supporting fast time series data handling</a:t>
            </a:r>
          </a:p>
          <a:p>
            <a:pPr marL="1002798" lvl="4" indent="-285607">
              <a:buFont typeface="Arial" panose="020B0604020202020204" pitchFamily="34" charset="0"/>
              <a:buChar char="•"/>
            </a:pPr>
            <a:r>
              <a:rPr lang="en-US" sz="1799" kern="0" dirty="0"/>
              <a:t>Support for </a:t>
            </a:r>
            <a:r>
              <a:rPr lang="en-US" sz="1799" i="1" kern="0" dirty="0"/>
              <a:t>offline archive </a:t>
            </a:r>
            <a:r>
              <a:rPr lang="en-US" sz="1799" kern="0" dirty="0"/>
              <a:t>for cost-efficient long term storage and backup on LTO tapes</a:t>
            </a:r>
          </a:p>
          <a:p>
            <a:pPr marL="1002798" lvl="4" indent="-285607">
              <a:buFont typeface="Arial" panose="020B0604020202020204" pitchFamily="34" charset="0"/>
              <a:buChar char="•"/>
            </a:pPr>
            <a:r>
              <a:rPr lang="en-US" sz="1799" kern="0" dirty="0"/>
              <a:t>User Interface</a:t>
            </a:r>
          </a:p>
          <a:p>
            <a:pPr marL="1505785" lvl="5" indent="-285607">
              <a:buFont typeface="Arial" panose="020B0604020202020204" pitchFamily="34" charset="0"/>
              <a:buChar char="•"/>
            </a:pPr>
            <a:r>
              <a:rPr lang="en-US" sz="1799" kern="0" dirty="0"/>
              <a:t>Designed for both </a:t>
            </a:r>
            <a:r>
              <a:rPr lang="en-US" sz="1799" i="1" kern="0" dirty="0"/>
              <a:t>real-time observation </a:t>
            </a:r>
            <a:r>
              <a:rPr lang="en-US" sz="1799" kern="0" dirty="0"/>
              <a:t>and </a:t>
            </a:r>
            <a:r>
              <a:rPr lang="en-US" sz="1799" i="1" kern="0" dirty="0"/>
              <a:t>archive based analysis </a:t>
            </a:r>
            <a:r>
              <a:rPr lang="en-US" sz="1799" kern="0" dirty="0"/>
              <a:t>use cases</a:t>
            </a:r>
          </a:p>
          <a:p>
            <a:pPr marL="1505785" lvl="5" indent="-285607">
              <a:buFont typeface="Arial" panose="020B0604020202020204" pitchFamily="34" charset="0"/>
              <a:buChar char="•"/>
            </a:pPr>
            <a:r>
              <a:rPr lang="en-US" sz="1799" i="1" kern="0" dirty="0"/>
              <a:t>Power System Status </a:t>
            </a:r>
            <a:r>
              <a:rPr lang="en-US" sz="1799" kern="0" dirty="0"/>
              <a:t>curve to get aware on system state at first glance</a:t>
            </a:r>
          </a:p>
          <a:p>
            <a:pPr marL="1505785" lvl="5" indent="-285607">
              <a:buFont typeface="Arial" panose="020B0604020202020204" pitchFamily="34" charset="0"/>
              <a:buChar char="•"/>
            </a:pPr>
            <a:r>
              <a:rPr lang="en-US" sz="1799" i="1" kern="0" dirty="0"/>
              <a:t>Geographic representation </a:t>
            </a:r>
            <a:r>
              <a:rPr lang="en-US" sz="1799" kern="0" dirty="0"/>
              <a:t>of power system with visual alarming, application result visualization, and voltage contour</a:t>
            </a:r>
          </a:p>
          <a:p>
            <a:pPr marL="1505785" lvl="5" indent="-285607">
              <a:buFont typeface="Arial" panose="020B0604020202020204" pitchFamily="34" charset="0"/>
              <a:buChar char="•"/>
            </a:pPr>
            <a:r>
              <a:rPr lang="en-US" sz="1799" kern="0" dirty="0"/>
              <a:t>Flexible </a:t>
            </a:r>
            <a:r>
              <a:rPr lang="en-US" sz="1799" i="1" kern="0" dirty="0"/>
              <a:t>Chart Areas </a:t>
            </a:r>
            <a:r>
              <a:rPr lang="en-US" sz="1799" kern="0" dirty="0"/>
              <a:t>for detailed analysis of time series and phasor data</a:t>
            </a:r>
          </a:p>
          <a:p>
            <a:pPr marL="1505785" lvl="5" indent="-285607">
              <a:buFont typeface="Arial" panose="020B0604020202020204" pitchFamily="34" charset="0"/>
              <a:buChar char="•"/>
            </a:pPr>
            <a:r>
              <a:rPr lang="en-US" sz="1799" kern="0" dirty="0"/>
              <a:t>Filterable </a:t>
            </a:r>
            <a:r>
              <a:rPr lang="en-US" sz="1799" i="1" kern="0" dirty="0"/>
              <a:t>Alarm Lists </a:t>
            </a:r>
            <a:r>
              <a:rPr lang="en-US" sz="1799" kern="0" dirty="0"/>
              <a:t>and </a:t>
            </a:r>
            <a:r>
              <a:rPr lang="en-US" sz="1799" i="1" kern="0" dirty="0"/>
              <a:t>Event Lists</a:t>
            </a:r>
          </a:p>
          <a:p>
            <a:pPr marL="1505785" lvl="5" indent="-285607">
              <a:buFont typeface="Arial" panose="020B0604020202020204" pitchFamily="34" charset="0"/>
              <a:buChar char="•"/>
            </a:pPr>
            <a:r>
              <a:rPr lang="en-US" sz="1799" kern="0" dirty="0"/>
              <a:t>Application specific representations (e.g. </a:t>
            </a:r>
            <a:r>
              <a:rPr lang="en-US" sz="1799" i="1" kern="0" dirty="0"/>
              <a:t>Power Swing Overview</a:t>
            </a:r>
            <a:r>
              <a:rPr lang="en-US" sz="1799" kern="0" dirty="0"/>
              <a:t>)</a:t>
            </a:r>
          </a:p>
          <a:p>
            <a:pPr marL="1505785" lvl="5" indent="-285607">
              <a:buFont typeface="Arial" panose="020B0604020202020204" pitchFamily="34" charset="0"/>
              <a:buChar char="•"/>
            </a:pPr>
            <a:r>
              <a:rPr lang="en-US" sz="1799" kern="0" dirty="0"/>
              <a:t>User defined layout for different use cases, save and recall as </a:t>
            </a:r>
            <a:r>
              <a:rPr lang="en-US" sz="1799" i="1" kern="0" dirty="0"/>
              <a:t>Favorite</a:t>
            </a:r>
          </a:p>
          <a:p>
            <a:pPr marL="1505785" lvl="5" indent="-285607">
              <a:buFont typeface="Arial" panose="020B0604020202020204" pitchFamily="34" charset="0"/>
              <a:buChar char="•"/>
            </a:pPr>
            <a:r>
              <a:rPr lang="en-US" sz="1799" i="1" kern="0" dirty="0"/>
              <a:t>Multi-monitor support </a:t>
            </a:r>
            <a:r>
              <a:rPr lang="en-US" sz="1799" kern="0" dirty="0"/>
              <a:t>by freely positionable modules</a:t>
            </a:r>
          </a:p>
        </p:txBody>
      </p:sp>
      <p:sp>
        <p:nvSpPr>
          <p:cNvPr id="4" name="Fußzeilenplatzhalter 3">
            <a:extLst>
              <a:ext uri="{FF2B5EF4-FFF2-40B4-BE49-F238E27FC236}">
                <a16:creationId xmlns:a16="http://schemas.microsoft.com/office/drawing/2014/main" id="{5BFD1C6E-43A7-42F2-BC0F-841F7A192E82}"/>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B5A27CF0-ECFD-45EF-9E40-9006D3F38BA6}"/>
              </a:ext>
            </a:extLst>
          </p:cNvPr>
          <p:cNvSpPr>
            <a:spLocks noGrp="1"/>
          </p:cNvSpPr>
          <p:nvPr>
            <p:ph type="sldNum" sz="quarter" idx="11"/>
          </p:nvPr>
        </p:nvSpPr>
        <p:spPr/>
        <p:txBody>
          <a:bodyPr/>
          <a:lstStyle/>
          <a:p>
            <a:r>
              <a:rPr lang="en-US"/>
              <a:t>Page </a:t>
            </a:r>
            <a:fld id="{15EBE321-CBB1-4E91-BD14-37C8D44326FB}" type="slidenum">
              <a:rPr lang="en-US" smtClean="0"/>
              <a:pPr/>
              <a:t>7</a:t>
            </a:fld>
            <a:endParaRPr lang="en-US" dirty="0"/>
          </a:p>
        </p:txBody>
      </p:sp>
    </p:spTree>
    <p:extLst>
      <p:ext uri="{BB962C8B-B14F-4D97-AF65-F5344CB8AC3E}">
        <p14:creationId xmlns:p14="http://schemas.microsoft.com/office/powerpoint/2010/main" val="20396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84CD4-E3CD-4CFC-99D8-D2B7AA7F6B20}"/>
              </a:ext>
            </a:extLst>
          </p:cNvPr>
          <p:cNvSpPr>
            <a:spLocks noGrp="1"/>
          </p:cNvSpPr>
          <p:nvPr>
            <p:ph type="title"/>
          </p:nvPr>
        </p:nvSpPr>
        <p:spPr/>
        <p:txBody>
          <a:bodyPr/>
          <a:lstStyle/>
          <a:p>
            <a:r>
              <a:rPr lang="de-DE" dirty="0"/>
              <a:t>SIGUARD PDP</a:t>
            </a:r>
            <a:br>
              <a:rPr lang="de-DE" dirty="0"/>
            </a:br>
            <a:r>
              <a:rPr lang="de-DE" dirty="0"/>
              <a:t>Components</a:t>
            </a:r>
            <a:endParaRPr lang="en-US" dirty="0"/>
          </a:p>
        </p:txBody>
      </p:sp>
      <p:sp>
        <p:nvSpPr>
          <p:cNvPr id="3" name="Inhaltsplatzhalter 3">
            <a:extLst>
              <a:ext uri="{FF2B5EF4-FFF2-40B4-BE49-F238E27FC236}">
                <a16:creationId xmlns:a16="http://schemas.microsoft.com/office/drawing/2014/main" id="{C484DDAD-804F-42F1-9DBD-91442189A9C7}"/>
              </a:ext>
            </a:extLst>
          </p:cNvPr>
          <p:cNvSpPr txBox="1">
            <a:spLocks/>
          </p:cNvSpPr>
          <p:nvPr/>
        </p:nvSpPr>
        <p:spPr>
          <a:xfrm>
            <a:off x="626737" y="1413925"/>
            <a:ext cx="10069838"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Fully integrated</a:t>
            </a:r>
          </a:p>
          <a:p>
            <a:pPr marL="644203" lvl="2" indent="-285607">
              <a:buFont typeface="Arial" panose="020B0604020202020204" pitchFamily="34" charset="0"/>
              <a:buChar char="•"/>
            </a:pPr>
            <a:r>
              <a:rPr lang="en-US" sz="1799" kern="0" dirty="0"/>
              <a:t>All functions needed for all use cases are integrated in SIGUARD PDP:</a:t>
            </a:r>
          </a:p>
          <a:p>
            <a:pPr marL="1002798" lvl="4" indent="-285607">
              <a:buFont typeface="Arial" panose="020B0604020202020204" pitchFamily="34" charset="0"/>
              <a:buChar char="•"/>
            </a:pPr>
            <a:r>
              <a:rPr lang="en-US" sz="1799" kern="0" dirty="0"/>
              <a:t>Protocol conversion for integration into other IT systems:</a:t>
            </a:r>
          </a:p>
          <a:p>
            <a:pPr marL="1505785" lvl="5" indent="-285607">
              <a:buFont typeface="Arial" panose="020B0604020202020204" pitchFamily="34" charset="0"/>
              <a:buChar char="•"/>
            </a:pPr>
            <a:r>
              <a:rPr lang="en-US" sz="1799" kern="0" dirty="0"/>
              <a:t>Forwarding of PMU data to other PDC (</a:t>
            </a:r>
            <a:r>
              <a:rPr lang="en-US" sz="1799" i="1" kern="0" dirty="0"/>
              <a:t>IEEE C37.118</a:t>
            </a:r>
            <a:r>
              <a:rPr lang="en-US" sz="1799" kern="0" dirty="0"/>
              <a:t>)</a:t>
            </a:r>
          </a:p>
          <a:p>
            <a:pPr marL="1505785" lvl="5" indent="-285607">
              <a:buFont typeface="Arial" panose="020B0604020202020204" pitchFamily="34" charset="0"/>
              <a:buChar char="•"/>
            </a:pPr>
            <a:r>
              <a:rPr lang="en-US" sz="1799" kern="0" dirty="0"/>
              <a:t>Forwarding essential information to SCADA/EMS/DMS (</a:t>
            </a:r>
            <a:r>
              <a:rPr lang="en-US" sz="1799" i="1" kern="0" dirty="0"/>
              <a:t>IEC 60870-5-104, ICCP Tase.2</a:t>
            </a:r>
            <a:r>
              <a:rPr lang="en-US" sz="1799" kern="0" dirty="0"/>
              <a:t>)</a:t>
            </a:r>
          </a:p>
          <a:p>
            <a:pPr marL="1505785" lvl="5" indent="-285607">
              <a:buFont typeface="Arial" panose="020B0604020202020204" pitchFamily="34" charset="0"/>
              <a:buChar char="•"/>
            </a:pPr>
            <a:r>
              <a:rPr lang="en-US" sz="1799" kern="0" dirty="0"/>
              <a:t>Forwarding to automation systems (</a:t>
            </a:r>
            <a:r>
              <a:rPr lang="en-US" sz="1799" i="1" kern="0" dirty="0"/>
              <a:t>OPC DA</a:t>
            </a:r>
            <a:r>
              <a:rPr lang="en-US" sz="1799" kern="0" dirty="0"/>
              <a:t>)</a:t>
            </a:r>
          </a:p>
          <a:p>
            <a:pPr marL="1505785" lvl="5" indent="-285607">
              <a:buFont typeface="Arial" panose="020B0604020202020204" pitchFamily="34" charset="0"/>
              <a:buChar char="•"/>
            </a:pPr>
            <a:r>
              <a:rPr lang="en-US" sz="1799" kern="0" dirty="0"/>
              <a:t>Alarming of administrators or expert users via email (</a:t>
            </a:r>
            <a:r>
              <a:rPr lang="en-US" sz="1799" i="1" kern="0" dirty="0"/>
              <a:t>SNMP</a:t>
            </a:r>
            <a:r>
              <a:rPr lang="en-US" sz="1799" kern="0" dirty="0"/>
              <a:t>)</a:t>
            </a:r>
          </a:p>
          <a:p>
            <a:pPr marL="1002798" lvl="4" indent="-285607">
              <a:buFont typeface="Arial" panose="020B0604020202020204" pitchFamily="34" charset="0"/>
              <a:buChar char="•"/>
            </a:pPr>
            <a:r>
              <a:rPr lang="en-US" sz="1799" kern="0" dirty="0"/>
              <a:t>Applications:</a:t>
            </a:r>
          </a:p>
          <a:p>
            <a:pPr marL="1505785" lvl="5" indent="-285607">
              <a:buFont typeface="Arial" panose="020B0604020202020204" pitchFamily="34" charset="0"/>
              <a:buChar char="•"/>
            </a:pPr>
            <a:r>
              <a:rPr lang="en-US" sz="1799" i="1" kern="0" dirty="0"/>
              <a:t>Island State Detection </a:t>
            </a:r>
            <a:r>
              <a:rPr lang="en-US" sz="1799" kern="0" dirty="0"/>
              <a:t>based on power frequency</a:t>
            </a:r>
          </a:p>
          <a:p>
            <a:pPr marL="1505785" lvl="5" indent="-285607">
              <a:buFont typeface="Arial" panose="020B0604020202020204" pitchFamily="34" charset="0"/>
              <a:buChar char="•"/>
            </a:pPr>
            <a:r>
              <a:rPr lang="en-US" sz="1799" i="1" kern="0" dirty="0"/>
              <a:t>Power Swing Recognition </a:t>
            </a:r>
            <a:r>
              <a:rPr lang="en-US" sz="1799" kern="0" dirty="0"/>
              <a:t>based on active power of voltage phase angle difference</a:t>
            </a:r>
          </a:p>
          <a:p>
            <a:pPr marL="1505785" lvl="5" indent="-285607">
              <a:buFont typeface="Arial" panose="020B0604020202020204" pitchFamily="34" charset="0"/>
              <a:buChar char="•"/>
            </a:pPr>
            <a:r>
              <a:rPr lang="en-US" sz="1799" i="1" kern="0" dirty="0"/>
              <a:t>Short Circuit Detection </a:t>
            </a:r>
            <a:r>
              <a:rPr lang="en-US" sz="1799" kern="0" dirty="0"/>
              <a:t>based on typical patterns of voltage and current</a:t>
            </a:r>
          </a:p>
          <a:p>
            <a:pPr marL="1505785" lvl="5" indent="-285607">
              <a:buFont typeface="Arial" panose="020B0604020202020204" pitchFamily="34" charset="0"/>
              <a:buChar char="•"/>
            </a:pPr>
            <a:r>
              <a:rPr lang="en-US" sz="1799" i="1" kern="0" dirty="0"/>
              <a:t>Generation or Demand Loss detection </a:t>
            </a:r>
            <a:r>
              <a:rPr lang="en-US" sz="1799" kern="0" dirty="0"/>
              <a:t>based on typical pattern of power frequency</a:t>
            </a:r>
          </a:p>
          <a:p>
            <a:pPr marL="1505785" lvl="5" indent="-285607">
              <a:buFont typeface="Arial" panose="020B0604020202020204" pitchFamily="34" charset="0"/>
              <a:buChar char="•"/>
            </a:pPr>
            <a:r>
              <a:rPr lang="en-US" sz="1799" i="1" kern="0" dirty="0"/>
              <a:t>Voltage Stability Curves, P</a:t>
            </a:r>
            <a:r>
              <a:rPr lang="en-US" sz="1799" kern="0" dirty="0"/>
              <a:t>-</a:t>
            </a:r>
            <a:r>
              <a:rPr lang="en-US" sz="1799" i="1" kern="0" dirty="0"/>
              <a:t>V</a:t>
            </a:r>
            <a:r>
              <a:rPr lang="en-US" sz="1799" kern="0" dirty="0"/>
              <a:t>-Diagrams</a:t>
            </a:r>
          </a:p>
        </p:txBody>
      </p:sp>
      <p:sp>
        <p:nvSpPr>
          <p:cNvPr id="4" name="Fußzeilenplatzhalter 3">
            <a:extLst>
              <a:ext uri="{FF2B5EF4-FFF2-40B4-BE49-F238E27FC236}">
                <a16:creationId xmlns:a16="http://schemas.microsoft.com/office/drawing/2014/main" id="{7528E494-4140-4459-B6DF-C579E868198D}"/>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C204E2C0-1F74-4956-83C7-32FA76C943DD}"/>
              </a:ext>
            </a:extLst>
          </p:cNvPr>
          <p:cNvSpPr>
            <a:spLocks noGrp="1"/>
          </p:cNvSpPr>
          <p:nvPr>
            <p:ph type="sldNum" sz="quarter" idx="11"/>
          </p:nvPr>
        </p:nvSpPr>
        <p:spPr/>
        <p:txBody>
          <a:bodyPr/>
          <a:lstStyle/>
          <a:p>
            <a:r>
              <a:rPr lang="en-US"/>
              <a:t>Page </a:t>
            </a:r>
            <a:fld id="{15EBE321-CBB1-4E91-BD14-37C8D44326FB}" type="slidenum">
              <a:rPr lang="en-US" smtClean="0"/>
              <a:pPr/>
              <a:t>8</a:t>
            </a:fld>
            <a:endParaRPr lang="en-US" dirty="0"/>
          </a:p>
        </p:txBody>
      </p:sp>
    </p:spTree>
    <p:extLst>
      <p:ext uri="{BB962C8B-B14F-4D97-AF65-F5344CB8AC3E}">
        <p14:creationId xmlns:p14="http://schemas.microsoft.com/office/powerpoint/2010/main" val="9976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84CD4-E3CD-4CFC-99D8-D2B7AA7F6B20}"/>
              </a:ext>
            </a:extLst>
          </p:cNvPr>
          <p:cNvSpPr>
            <a:spLocks noGrp="1"/>
          </p:cNvSpPr>
          <p:nvPr>
            <p:ph type="title"/>
          </p:nvPr>
        </p:nvSpPr>
        <p:spPr/>
        <p:txBody>
          <a:bodyPr/>
          <a:lstStyle/>
          <a:p>
            <a:r>
              <a:rPr lang="de-DE" dirty="0"/>
              <a:t>SIGUARD PDP</a:t>
            </a:r>
            <a:br>
              <a:rPr lang="de-DE" dirty="0"/>
            </a:br>
            <a:r>
              <a:rPr lang="de-DE" dirty="0"/>
              <a:t>Components</a:t>
            </a:r>
            <a:endParaRPr lang="en-US" dirty="0"/>
          </a:p>
        </p:txBody>
      </p:sp>
      <p:sp>
        <p:nvSpPr>
          <p:cNvPr id="3" name="Inhaltsplatzhalter 3">
            <a:extLst>
              <a:ext uri="{FF2B5EF4-FFF2-40B4-BE49-F238E27FC236}">
                <a16:creationId xmlns:a16="http://schemas.microsoft.com/office/drawing/2014/main" id="{C484DDAD-804F-42F1-9DBD-91442189A9C7}"/>
              </a:ext>
            </a:extLst>
          </p:cNvPr>
          <p:cNvSpPr txBox="1">
            <a:spLocks/>
          </p:cNvSpPr>
          <p:nvPr/>
        </p:nvSpPr>
        <p:spPr>
          <a:xfrm>
            <a:off x="626737" y="1413925"/>
            <a:ext cx="9931435" cy="4750501"/>
          </a:xfrm>
          <a:prstGeom prst="rect">
            <a:avLst/>
          </a:prstGeom>
        </p:spPr>
        <p:txBody>
          <a:bodyPr lIns="0" tIns="0" rIns="107944"/>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85607" indent="-285607">
              <a:buFont typeface="Arial" panose="020B0604020202020204" pitchFamily="34" charset="0"/>
              <a:buChar char="•"/>
            </a:pPr>
            <a:r>
              <a:rPr lang="en-US" sz="1799" b="1" kern="0" dirty="0"/>
              <a:t>Fully integrated</a:t>
            </a:r>
          </a:p>
          <a:p>
            <a:pPr marL="644203" lvl="2" indent="-285607">
              <a:buFont typeface="Arial" panose="020B0604020202020204" pitchFamily="34" charset="0"/>
              <a:buChar char="•"/>
            </a:pPr>
            <a:r>
              <a:rPr lang="en-US" sz="1799" kern="0" dirty="0"/>
              <a:t>All functions needed for all use cases are integrated in SIGUARD PDP:</a:t>
            </a:r>
          </a:p>
          <a:p>
            <a:pPr marL="1002798" lvl="4" indent="-285607">
              <a:buFont typeface="Arial" panose="020B0604020202020204" pitchFamily="34" charset="0"/>
              <a:buChar char="•"/>
            </a:pPr>
            <a:r>
              <a:rPr lang="en-US" sz="1799" i="1" kern="0" dirty="0"/>
              <a:t>Engineer</a:t>
            </a:r>
            <a:r>
              <a:rPr lang="en-US" sz="1799" kern="0" dirty="0"/>
              <a:t>: integrated configuration tool for PMU, calculation, limit violation, graphic, application and communication</a:t>
            </a:r>
          </a:p>
          <a:p>
            <a:pPr marL="1002798" lvl="4" indent="-285607">
              <a:buFont typeface="Arial" panose="020B0604020202020204" pitchFamily="34" charset="0"/>
              <a:buChar char="•"/>
            </a:pPr>
            <a:r>
              <a:rPr lang="en-US" sz="1799" i="1" kern="0" dirty="0"/>
              <a:t>Multisite manager </a:t>
            </a:r>
            <a:r>
              <a:rPr lang="en-US" sz="1799" kern="0" dirty="0"/>
              <a:t>to distribute tested configuration changes from data maintenance site to productive sites (main, backup, development system), redundant or non-redundant</a:t>
            </a:r>
          </a:p>
          <a:p>
            <a:pPr marL="644023" lvl="2" indent="-285607">
              <a:buFont typeface="Arial" panose="020B0604020202020204" pitchFamily="34" charset="0"/>
              <a:buChar char="•"/>
            </a:pPr>
            <a:r>
              <a:rPr lang="en-US" sz="1799" kern="0" dirty="0"/>
              <a:t>Only one or two servers needed, no additional application servers, no additional database servers, eases system commissioning and maintenance. Virtualization supported.</a:t>
            </a:r>
          </a:p>
          <a:p>
            <a:pPr marL="644023" lvl="2" indent="-285607">
              <a:buFont typeface="Arial" panose="020B0604020202020204" pitchFamily="34" charset="0"/>
              <a:buChar char="•"/>
            </a:pPr>
            <a:r>
              <a:rPr lang="en-US" sz="1799" kern="0" dirty="0"/>
              <a:t>UI workstations and/or UI server with e.g. remote desktop connection supported.</a:t>
            </a:r>
          </a:p>
          <a:p>
            <a:pPr marL="1002798" lvl="4" indent="-285607">
              <a:buFont typeface="Arial" panose="020B0604020202020204" pitchFamily="34" charset="0"/>
              <a:buChar char="•"/>
            </a:pPr>
            <a:endParaRPr lang="en-US" sz="1799" kern="0" dirty="0"/>
          </a:p>
          <a:p>
            <a:pPr marL="1505785" lvl="5" indent="-285607">
              <a:buFont typeface="Arial" panose="020B0604020202020204" pitchFamily="34" charset="0"/>
              <a:buChar char="•"/>
            </a:pPr>
            <a:endParaRPr lang="en-US" sz="1799" kern="0" dirty="0"/>
          </a:p>
          <a:p>
            <a:pPr marL="644203" lvl="2" indent="-285607">
              <a:buFont typeface="Arial" panose="020B0604020202020204" pitchFamily="34" charset="0"/>
              <a:buChar char="•"/>
            </a:pPr>
            <a:endParaRPr lang="en-US" sz="1799" kern="0" dirty="0"/>
          </a:p>
        </p:txBody>
      </p:sp>
      <p:sp>
        <p:nvSpPr>
          <p:cNvPr id="4" name="Fußzeilenplatzhalter 3">
            <a:extLst>
              <a:ext uri="{FF2B5EF4-FFF2-40B4-BE49-F238E27FC236}">
                <a16:creationId xmlns:a16="http://schemas.microsoft.com/office/drawing/2014/main" id="{3CE03343-9D64-40E1-ABEE-A5C3AE49AB89}"/>
              </a:ext>
            </a:extLst>
          </p:cNvPr>
          <p:cNvSpPr>
            <a:spLocks noGrp="1"/>
          </p:cNvSpPr>
          <p:nvPr>
            <p:ph type="ftr" sz="quarter" idx="10"/>
          </p:nvPr>
        </p:nvSpPr>
        <p:spPr/>
        <p:txBody>
          <a:bodyPr/>
          <a:lstStyle/>
          <a:p>
            <a:pPr>
              <a:lnSpc>
                <a:spcPct val="100000"/>
              </a:lnSpc>
            </a:pPr>
            <a:r>
              <a:rPr lang="en-US"/>
              <a:t>Unrestricted | © Siemens 2021 | Dr. Andreas Litzinger, José Malagon | SE DG EA | 2021-05-27</a:t>
            </a:r>
            <a:endParaRPr lang="en-US" dirty="0"/>
          </a:p>
        </p:txBody>
      </p:sp>
      <p:sp>
        <p:nvSpPr>
          <p:cNvPr id="5" name="Foliennummernplatzhalter 4">
            <a:extLst>
              <a:ext uri="{FF2B5EF4-FFF2-40B4-BE49-F238E27FC236}">
                <a16:creationId xmlns:a16="http://schemas.microsoft.com/office/drawing/2014/main" id="{8286EC86-6CC4-4AFD-9BD6-6D5B3F8791A3}"/>
              </a:ext>
            </a:extLst>
          </p:cNvPr>
          <p:cNvSpPr>
            <a:spLocks noGrp="1"/>
          </p:cNvSpPr>
          <p:nvPr>
            <p:ph type="sldNum" sz="quarter" idx="11"/>
          </p:nvPr>
        </p:nvSpPr>
        <p:spPr/>
        <p:txBody>
          <a:bodyPr/>
          <a:lstStyle/>
          <a:p>
            <a:r>
              <a:rPr lang="en-US"/>
              <a:t>Page </a:t>
            </a:r>
            <a:fld id="{15EBE321-CBB1-4E91-BD14-37C8D44326FB}" type="slidenum">
              <a:rPr lang="en-US" smtClean="0"/>
              <a:pPr/>
              <a:t>9</a:t>
            </a:fld>
            <a:endParaRPr lang="en-US" dirty="0"/>
          </a:p>
        </p:txBody>
      </p:sp>
    </p:spTree>
    <p:extLst>
      <p:ext uri="{BB962C8B-B14F-4D97-AF65-F5344CB8AC3E}">
        <p14:creationId xmlns:p14="http://schemas.microsoft.com/office/powerpoint/2010/main" val="17857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6HsDt6H_B0oq5dju75p9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6HsDt6H_B0oq5dju75p9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6HsDt6H_B0oq5dju75p9g"/>
</p:tagLst>
</file>

<file path=ppt/tags/tag1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uWgkygQj2WJwr97RS7YA"/>
</p:tagLst>
</file>

<file path=ppt/tags/tag1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6HsDt6H_B0oq5dju75p9g"/>
</p:tagLst>
</file>

<file path=ppt/theme/theme1.xml><?xml version="1.0" encoding="utf-8"?>
<a:theme xmlns:a="http://schemas.openxmlformats.org/drawingml/2006/main" name="Siemens 2020">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t" anchorCtr="0"/>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Folienmaster_englisch.potx  -  Schreibgeschützt" id="{614A0DB5-3D08-467D-A74E-5DEF830BDD07}" vid="{57864E99-42E0-47CF-AE56-8721AA36766B}"/>
    </a:ext>
  </a:extLst>
</a:theme>
</file>

<file path=ppt/theme/theme2.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iemens AG Theme Color">
      <a:dk1>
        <a:srgbClr val="000000"/>
      </a:dk1>
      <a:lt1>
        <a:sysClr val="window" lastClr="FFFFFF"/>
      </a:lt1>
      <a:dk2>
        <a:srgbClr val="000028"/>
      </a:dk2>
      <a:lt2>
        <a:srgbClr val="F3F3F0"/>
      </a:lt2>
      <a:accent1>
        <a:srgbClr val="009999"/>
      </a:accent1>
      <a:accent2>
        <a:srgbClr val="00D7A0"/>
      </a:accent2>
      <a:accent3>
        <a:srgbClr val="00BEDC"/>
      </a:accent3>
      <a:accent4>
        <a:srgbClr val="0087BE"/>
      </a:accent4>
      <a:accent5>
        <a:srgbClr val="00557C"/>
      </a:accent5>
      <a:accent6>
        <a:srgbClr val="000028"/>
      </a:accent6>
      <a:hlink>
        <a:srgbClr val="00BEDC"/>
      </a:hlink>
      <a:folHlink>
        <a:srgbClr val="0087BE"/>
      </a:folHlink>
    </a:clrScheme>
    <a:fontScheme name="Siemens 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ay | 102 102 126">
      <a:srgbClr val="66667E"/>
    </a:custClr>
    <a:custClr name="Gray | 153 153 169">
      <a:srgbClr val="9999A9"/>
    </a:custClr>
    <a:custClr name="Soft Gray | 204 204 212">
      <a:srgbClr val="CCCCD4"/>
    </a:custClr>
    <a:custClr name="Light Gray | 229 229 233">
      <a:srgbClr val="E5E5E9"/>
    </a:custClr>
    <a:custClr name="Purple | 170 50 190">
      <a:srgbClr val="AA32BE"/>
    </a:custClr>
    <a:custClr name="Dark Purple | 80 0 120">
      <a:srgbClr val="500078"/>
    </a:custClr>
    <a:custClr name="Yellow | 255 215 50">
      <a:srgbClr val="FFD732"/>
    </a:custClr>
    <a:custClr name="Orange | 255 144 0">
      <a:srgbClr val="FF9000"/>
    </a:custClr>
    <a:custClr name="Soft Red | 254 131 137">
      <a:srgbClr val="FE8389"/>
    </a:custClr>
    <a:custClr name="Red | 239 1 55">
      <a:srgbClr val="EF0137"/>
    </a:custClr>
    <a:custClr name="Bold Green | For creation of the Focus Line">
      <a:srgbClr val="00FFB9"/>
    </a:custClr>
    <a:custClr name="Bold Blue | For creation of the Focus Line">
      <a:srgbClr val="00E6DC"/>
    </a:custClr>
    <a:custClr name="Light Sand | 243 243 240">
      <a:srgbClr val="F3F3F0"/>
    </a:custClr>
    <a:custClr name="Siemens Petrol | 0 153 153">
      <a:srgbClr val="009999"/>
    </a:custClr>
    <a:custClr name="Soft Green | 0 215 160">
      <a:srgbClr val="00D7A0"/>
    </a:custClr>
    <a:custClr name="Green | 0 175 142">
      <a:srgbClr val="00AF8E"/>
    </a:custClr>
    <a:custClr name="Soft Blue | 0 190 220">
      <a:srgbClr val="00BEDC"/>
    </a:custClr>
    <a:custClr name="Blue | 0 135 190">
      <a:srgbClr val="0087BE"/>
    </a:custClr>
    <a:custClr name="Dark Blue | 0 85 124">
      <a:srgbClr val="00557C"/>
    </a:custClr>
    <a:custClr name="Deep Blue | 0 0 40">
      <a:srgbClr val="00002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roduct xmlns="e1d9d0c1-4cd6-4942-96b9-3841b2b00273"/>
    <EMSalesAPPStatus xmlns="e1d9d0c1-4cd6-4942-96b9-3841b2b00273" xsi:nil="true"/>
    <Language xmlns="e1d9d0c1-4cd6-4942-96b9-3841b2b00273">
      <Value>English</Value>
    </Language>
    <Downloads xmlns="e1d9d0c1-4cd6-4942-96b9-3841b2b00273" xsi:nil="true"/>
    <EMSalesAPP xmlns="e1d9d0c1-4cd6-4942-96b9-3841b2b00273">false</EMSalesAPP>
    <Description0 xmlns="e1d9d0c1-4cd6-4942-96b9-3841b2b00273" xsi:nil="true"/>
    <_dlc_DocId xmlns="56810815-8df0-4f10-8da7-34164765fbe3">YVMMVR6AUUN5-34198529-3223</_dlc_DocId>
    <_dlc_DocIdUrl xmlns="56810815-8df0-4f10-8da7-34164765fbe3">
      <Url>https://siemens.sharepoint.com/teams/P0007842/ea-pro-mc/_layouts/15/DocIdRedir.aspx?ID=YVMMVR6AUUN5-34198529-3223</Url>
      <Description>YVMMVR6AUUN5-34198529-3223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BA7EB229AA848BDF3E713A9B94AC7" ma:contentTypeVersion="16" ma:contentTypeDescription="Create a new document." ma:contentTypeScope="" ma:versionID="b5c0117c86234bb11bf6057d30e37325">
  <xsd:schema xmlns:xsd="http://www.w3.org/2001/XMLSchema" xmlns:xs="http://www.w3.org/2001/XMLSchema" xmlns:p="http://schemas.microsoft.com/office/2006/metadata/properties" xmlns:ns2="e1d9d0c1-4cd6-4942-96b9-3841b2b00273" xmlns:ns3="56810815-8df0-4f10-8da7-34164765fbe3" xmlns:ns4="a69c0f4c-3e4a-44b9-be34-a07f35f32974" targetNamespace="http://schemas.microsoft.com/office/2006/metadata/properties" ma:root="true" ma:fieldsID="b0ee02c9093f0bbf414184da0cfafd53" ns2:_="" ns3:_="" ns4:_="">
    <xsd:import namespace="e1d9d0c1-4cd6-4942-96b9-3841b2b00273"/>
    <xsd:import namespace="56810815-8df0-4f10-8da7-34164765fbe3"/>
    <xsd:import namespace="a69c0f4c-3e4a-44b9-be34-a07f35f32974"/>
    <xsd:element name="properties">
      <xsd:complexType>
        <xsd:sequence>
          <xsd:element name="documentManagement">
            <xsd:complexType>
              <xsd:all>
                <xsd:element ref="ns2:Description0" minOccurs="0"/>
                <xsd:element ref="ns2:Product" minOccurs="0"/>
                <xsd:element ref="ns2:Downloads" minOccurs="0"/>
                <xsd:element ref="ns2:Language" minOccurs="0"/>
                <xsd:element ref="ns2:EMSalesAPP" minOccurs="0"/>
                <xsd:element ref="ns2:EMSalesAPPStatus" minOccurs="0"/>
                <xsd:element ref="ns3:_dlc_DocId" minOccurs="0"/>
                <xsd:element ref="ns3:_dlc_DocIdUrl" minOccurs="0"/>
                <xsd:element ref="ns3:_dlc_DocIdPersistId" minOccurs="0"/>
                <xsd:element ref="ns4:SharedWithUsers" minOccurs="0"/>
                <xsd:element ref="ns4: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9d0c1-4cd6-4942-96b9-3841b2b00273" elementFormDefault="qualified">
    <xsd:import namespace="http://schemas.microsoft.com/office/2006/documentManagement/types"/>
    <xsd:import namespace="http://schemas.microsoft.com/office/infopath/2007/PartnerControls"/>
    <xsd:element name="Description0" ma:index="4" nillable="true" ma:displayName="Description" ma:internalName="Description0" ma:readOnly="false">
      <xsd:simpleType>
        <xsd:restriction base="dms:Note">
          <xsd:maxLength value="255"/>
        </xsd:restriction>
      </xsd:simpleType>
    </xsd:element>
    <xsd:element name="Product" ma:index="5" nillable="true" ma:displayName="Product" ma:internalName="Product" ma:readOnly="false">
      <xsd:complexType>
        <xsd:complexContent>
          <xsd:extension base="dms:MultiChoice">
            <xsd:sequence>
              <xsd:element name="Value" maxOccurs="unbounded" minOccurs="0" nillable="true">
                <xsd:simpleType>
                  <xsd:restriction base="dms:Choice">
                    <xsd:enumeration value="POA"/>
                    <xsd:enumeration value="SIPROTEC 5 General"/>
                    <xsd:enumeration value="SIPROTEC 4 General"/>
                    <xsd:enumeration value="SIPROTEC Compact General"/>
                    <xsd:enumeration value="Reyrolle General"/>
                    <xsd:enumeration value="PQM General"/>
                    <xsd:enumeration value="SICAM RTUs General"/>
                    <xsd:enumeration value="SICAM General"/>
                    <xsd:enumeration value="Cyber Security General"/>
                  </xsd:restriction>
                </xsd:simpleType>
              </xsd:element>
            </xsd:sequence>
          </xsd:extension>
        </xsd:complexContent>
      </xsd:complexType>
    </xsd:element>
    <xsd:element name="Downloads" ma:index="6" nillable="true" ma:displayName="Downloads" ma:format="Dropdown" ma:internalName="Downloads" ma:readOnly="false">
      <xsd:simpleType>
        <xsd:restriction base="dms:Choice">
          <xsd:enumeration value="Application Notes"/>
          <xsd:enumeration value="Brochures"/>
          <xsd:enumeration value="Catalogs"/>
          <xsd:enumeration value="Certificates"/>
          <xsd:enumeration value="Device Driver and Firmware"/>
          <xsd:enumeration value="Engineering Information"/>
          <xsd:enumeration value="Guideform Specifications"/>
          <xsd:enumeration value="Manuals"/>
          <xsd:enumeration value="Ordering Information"/>
          <xsd:enumeration value="Other Sales Information"/>
          <xsd:enumeration value="Presentation Slides"/>
          <xsd:enumeration value="Product Lifecycle Information"/>
          <xsd:enumeration value="References"/>
          <xsd:enumeration value="Software"/>
        </xsd:restriction>
      </xsd:simpleType>
    </xsd:element>
    <xsd:element name="Language" ma:index="7" nillable="true" ma:displayName="Language" ma:internalName="Language" ma:readOnly="false">
      <xsd:complexType>
        <xsd:complexContent>
          <xsd:extension base="dms:MultiChoice">
            <xsd:sequence>
              <xsd:element name="Value" maxOccurs="unbounded" minOccurs="0" nillable="true">
                <xsd:simpleType>
                  <xsd:restriction base="dms:Choice">
                    <xsd:enumeration value="German"/>
                    <xsd:enumeration value="English"/>
                    <xsd:enumeration value="Dutch"/>
                    <xsd:enumeration value="French"/>
                    <xsd:enumeration value="Italian"/>
                    <xsd:enumeration value="Portuguese"/>
                    <xsd:enumeration value="Russian"/>
                    <xsd:enumeration value="Spanish"/>
                    <xsd:enumeration value="Swedish"/>
                    <xsd:enumeration value="Turkish"/>
                  </xsd:restriction>
                </xsd:simpleType>
              </xsd:element>
            </xsd:sequence>
          </xsd:extension>
        </xsd:complexContent>
      </xsd:complexType>
    </xsd:element>
    <xsd:element name="EMSalesAPP" ma:index="8" nillable="true" ma:displayName="EM Sales APP" ma:default="0" ma:description="Field only set by Marketing - File available in EM Sales APP" ma:indexed="true" ma:internalName="EMSalesAPP" ma:readOnly="false">
      <xsd:simpleType>
        <xsd:restriction base="dms:Boolean"/>
      </xsd:simpleType>
    </xsd:element>
    <xsd:element name="EMSalesAPPStatus" ma:index="9" nillable="true" ma:displayName="EM Sales APP Status" ma:internalName="EMSalesAPPStatus" ma:readOnly="false">
      <xsd:simpleType>
        <xsd:restriction base="dms:Text">
          <xsd:maxLength value="255"/>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810815-8df0-4f10-8da7-34164765fbe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69c0f4c-3e4a-44b9-be34-a07f35f3297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p4ppTags>
  <Name>Free Content</Name>
  <PpLayout>11</PpLayout>
  <Index>9</Index>
</p4ppTags>
</file>

<file path=customXml/item6.xml><?xml version="1.0" encoding="utf-8"?>
<p4ppTags>
  <Name>One object (large)</Name>
  <PpLayout>16</PpLayout>
  <Index>10</Index>
</p4ppTags>
</file>

<file path=customXml/item7.xml><?xml version="1.0" encoding="utf-8"?>
<p4ppTags>
  <Name>Three columns</Name>
  <PpLayout>32</PpLayout>
  <Index>14</Index>
</p4ppTags>
</file>

<file path=customXml/itemProps1.xml><?xml version="1.0" encoding="utf-8"?>
<ds:datastoreItem xmlns:ds="http://schemas.openxmlformats.org/officeDocument/2006/customXml" ds:itemID="{A1DA9931-637E-4908-9DA3-B9D4A98BEE05}">
  <ds:schemaRefs>
    <ds:schemaRef ds:uri="http://schemas.microsoft.com/sharepoint/v3/contenttype/forms"/>
  </ds:schemaRefs>
</ds:datastoreItem>
</file>

<file path=customXml/itemProps2.xml><?xml version="1.0" encoding="utf-8"?>
<ds:datastoreItem xmlns:ds="http://schemas.openxmlformats.org/officeDocument/2006/customXml" ds:itemID="{6DDD1B8F-1BD8-49B5-AD73-7D1A4515D7AE}">
  <ds:schemaRefs>
    <ds:schemaRef ds:uri="http://purl.org/dc/elements/1.1/"/>
    <ds:schemaRef ds:uri="http://schemas.microsoft.com/office/2006/metadata/properties"/>
    <ds:schemaRef ds:uri="e1d9d0c1-4cd6-4942-96b9-3841b2b00273"/>
    <ds:schemaRef ds:uri="http://purl.org/dc/terms/"/>
    <ds:schemaRef ds:uri="http://schemas.openxmlformats.org/package/2006/metadata/core-properties"/>
    <ds:schemaRef ds:uri="http://purl.org/dc/dcmitype/"/>
    <ds:schemaRef ds:uri="56810815-8df0-4f10-8da7-34164765fbe3"/>
    <ds:schemaRef ds:uri="http://schemas.microsoft.com/office/2006/documentManagement/types"/>
    <ds:schemaRef ds:uri="http://schemas.microsoft.com/office/infopath/2007/PartnerControls"/>
    <ds:schemaRef ds:uri="a69c0f4c-3e4a-44b9-be34-a07f35f32974"/>
    <ds:schemaRef ds:uri="http://www.w3.org/XML/1998/namespace"/>
  </ds:schemaRefs>
</ds:datastoreItem>
</file>

<file path=customXml/itemProps3.xml><?xml version="1.0" encoding="utf-8"?>
<ds:datastoreItem xmlns:ds="http://schemas.openxmlformats.org/officeDocument/2006/customXml" ds:itemID="{91C5DA4D-BEAB-4037-8AD2-8508E11F2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9d0c1-4cd6-4942-96b9-3841b2b00273"/>
    <ds:schemaRef ds:uri="56810815-8df0-4f10-8da7-34164765fbe3"/>
    <ds:schemaRef ds:uri="a69c0f4c-3e4a-44b9-be34-a07f35f32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752DEE-5A1E-447F-A8D2-240336412A56}">
  <ds:schemaRefs>
    <ds:schemaRef ds:uri="http://schemas.microsoft.com/sharepoint/events"/>
  </ds:schemaRefs>
</ds:datastoreItem>
</file>

<file path=customXml/itemProps5.xml><?xml version="1.0" encoding="utf-8"?>
<ds:datastoreItem xmlns:ds="http://schemas.openxmlformats.org/officeDocument/2006/customXml" ds:itemID="{55EA35FF-FB51-44A0-AD81-189E385EA934}">
  <ds:schemaRefs/>
</ds:datastoreItem>
</file>

<file path=customXml/itemProps6.xml><?xml version="1.0" encoding="utf-8"?>
<ds:datastoreItem xmlns:ds="http://schemas.openxmlformats.org/officeDocument/2006/customXml" ds:itemID="{9EB793AA-B917-4245-905F-8BF82FA35822}">
  <ds:schemaRefs/>
</ds:datastoreItem>
</file>

<file path=customXml/itemProps7.xml><?xml version="1.0" encoding="utf-8"?>
<ds:datastoreItem xmlns:ds="http://schemas.openxmlformats.org/officeDocument/2006/customXml" ds:itemID="{42BAD06E-9785-4C7F-9724-47F402EF5112}">
  <ds:schemaRefs/>
</ds:datastoreItem>
</file>

<file path=docProps/app.xml><?xml version="1.0" encoding="utf-8"?>
<Properties xmlns="http://schemas.openxmlformats.org/officeDocument/2006/extended-properties" xmlns:vt="http://schemas.openxmlformats.org/officeDocument/2006/docPropsVTypes">
  <Template>Folienmaster_englisch</Template>
  <TotalTime>0</TotalTime>
  <Words>3470</Words>
  <Application>Microsoft Office PowerPoint</Application>
  <PresentationFormat>Breitbild</PresentationFormat>
  <Paragraphs>617</Paragraphs>
  <Slides>35</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35</vt:i4>
      </vt:variant>
    </vt:vector>
  </HeadingPairs>
  <TitlesOfParts>
    <vt:vector size="43" baseType="lpstr">
      <vt:lpstr>Arial</vt:lpstr>
      <vt:lpstr>Arial</vt:lpstr>
      <vt:lpstr>Calibri</vt:lpstr>
      <vt:lpstr>Open Sans</vt:lpstr>
      <vt:lpstr>Wingdings</vt:lpstr>
      <vt:lpstr>Siemens 2020</vt:lpstr>
      <vt:lpstr>think-cell Folie</vt:lpstr>
      <vt:lpstr>Visio</vt:lpstr>
      <vt:lpstr>Scalable WAMPAC product SIGUARD PDP and its application in system stability observation and protection</vt:lpstr>
      <vt:lpstr> </vt:lpstr>
      <vt:lpstr>SIGUARD PDP</vt:lpstr>
      <vt:lpstr>SIGUARD PDP Highlights</vt:lpstr>
      <vt:lpstr>SIGUARD PDP Highlights</vt:lpstr>
      <vt:lpstr>SIGUARD PDP Highlights</vt:lpstr>
      <vt:lpstr>SIGUARD PDP Components</vt:lpstr>
      <vt:lpstr>SIGUARD PDP Components</vt:lpstr>
      <vt:lpstr>SIGUARD PDP Components</vt:lpstr>
      <vt:lpstr>SIGUARD PDP Experience</vt:lpstr>
      <vt:lpstr>SIGUARD PDP Use cases</vt:lpstr>
      <vt:lpstr>SIGUARD PDP Oscillation monitoring application</vt:lpstr>
      <vt:lpstr>SIGUARD PDP Architecture examples</vt:lpstr>
      <vt:lpstr>SIGUARD PDP Architecture examples</vt:lpstr>
      <vt:lpstr>System Stability Observation and Protection</vt:lpstr>
      <vt:lpstr> </vt:lpstr>
      <vt:lpstr>What Actions are Possible? Preventive N-1 Operation  state of the art</vt:lpstr>
      <vt:lpstr>What Actions are Possible? Change of limits where possible</vt:lpstr>
      <vt:lpstr>What Actions are possible? Corrective actions (slow)</vt:lpstr>
      <vt:lpstr>What Actions are possible? Corrective actions (fast)</vt:lpstr>
      <vt:lpstr>WIDE AREA PROTECTION SYSTEMS  (WAP) WHEN? WHY?  </vt:lpstr>
      <vt:lpstr>SIGUARD PDP Wide area PROTECTION system </vt:lpstr>
      <vt:lpstr>SIGUARD PDP WAMPAC Components</vt:lpstr>
      <vt:lpstr>SIGUARD PDP Components</vt:lpstr>
      <vt:lpstr>SIGUARD PDP Components</vt:lpstr>
      <vt:lpstr>SIGUARD PDP Components</vt:lpstr>
      <vt:lpstr>SIGUARD PDP Calculations for WAP</vt:lpstr>
      <vt:lpstr>SIGUARD PDP Calculations for WAP</vt:lpstr>
      <vt:lpstr>SIGUARD PDP Calculations for WAP</vt:lpstr>
      <vt:lpstr>SIGUARD PDP Calculation example of the WAP logic implemented </vt:lpstr>
      <vt:lpstr>WAP SICAM A8000 and SICAM SCC</vt:lpstr>
      <vt:lpstr>Wide Area protection with redundancy</vt:lpstr>
      <vt:lpstr>System Test</vt:lpstr>
      <vt:lpstr>Disclaimer</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chart two-line headline, Arial, 80 pt</dc:title>
  <dc:creator>Litzinger, Andreas (SI DG EA-P&amp;R DE-HP)</dc:creator>
  <cp:keywords>Template</cp:keywords>
  <dc:description>Version 3.0.8
September 2020</dc:description>
  <cp:lastModifiedBy>Litzinger, Andreas (SI DG EA-P&amp;R DE-HP)</cp:lastModifiedBy>
  <cp:revision>6</cp:revision>
  <dcterms:created xsi:type="dcterms:W3CDTF">2021-05-13T12:17:04Z</dcterms:created>
  <dcterms:modified xsi:type="dcterms:W3CDTF">2021-05-15T09:59:28Z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0x0101008C0BA7EB229AA848BDF3E713A9B94AC7</vt:lpwstr>
  </property>
  <property fmtid="{D5CDD505-2E9C-101B-9397-08002B2CF9AE}" pid="3" name="Order">
    <vt:r8>322300</vt:r8>
  </property>
  <property fmtid="{D5CDD505-2E9C-101B-9397-08002B2CF9AE}" pid="4" name="_dlc_DocIdItemGuid">
    <vt:lpwstr>ba08a3f3-6a61-4886-a4f9-546225f86a91</vt:lpwstr>
  </property>
  <property fmtid="{D5CDD505-2E9C-101B-9397-08002B2CF9AE}" pid="6" name="_NewReviewCycle">
    <vt:lpwstr/>
  </property>
  <property fmtid="{D5CDD505-2E9C-101B-9397-08002B2CF9AE}" pid="10" name="MSIP_Label_6f75f480-7803-4ee9-bb54-84d0635fdbe7_Enabled">
    <vt:lpwstr>true</vt:lpwstr>
  </property>
  <property fmtid="{D5CDD505-2E9C-101B-9397-08002B2CF9AE}" pid="11" name="MSIP_Label_6f75f480-7803-4ee9-bb54-84d0635fdbe7_SetDate">
    <vt:lpwstr>2021-05-13T21:08:02Z</vt:lpwstr>
  </property>
  <property fmtid="{D5CDD505-2E9C-101B-9397-08002B2CF9AE}" pid="12" name="MSIP_Label_6f75f480-7803-4ee9-bb54-84d0635fdbe7_Method">
    <vt:lpwstr>Privileged</vt:lpwstr>
  </property>
  <property fmtid="{D5CDD505-2E9C-101B-9397-08002B2CF9AE}" pid="13" name="MSIP_Label_6f75f480-7803-4ee9-bb54-84d0635fdbe7_Name">
    <vt:lpwstr>unrestricted</vt:lpwstr>
  </property>
  <property fmtid="{D5CDD505-2E9C-101B-9397-08002B2CF9AE}" pid="14" name="MSIP_Label_6f75f480-7803-4ee9-bb54-84d0635fdbe7_SiteId">
    <vt:lpwstr>38ae3bcd-9579-4fd4-adda-b42e1495d55a</vt:lpwstr>
  </property>
  <property fmtid="{D5CDD505-2E9C-101B-9397-08002B2CF9AE}" pid="15" name="MSIP_Label_6f75f480-7803-4ee9-bb54-84d0635fdbe7_ActionId">
    <vt:lpwstr>89c9076b-a780-42a0-a373-aa6a10694f18</vt:lpwstr>
  </property>
  <property fmtid="{D5CDD505-2E9C-101B-9397-08002B2CF9AE}" pid="16" name="MSIP_Label_6f75f480-7803-4ee9-bb54-84d0635fdbe7_ContentBits">
    <vt:lpwstr>0</vt:lpwstr>
  </property>
  <property fmtid="{D5CDD505-2E9C-101B-9397-08002B2CF9AE}" pid="17" name="Document_Confidentiality">
    <vt:lpwstr>Unrestricted</vt:lpwstr>
  </property>
</Properties>
</file>